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7"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21" r:id="rId64"/>
    <p:sldId id="323" r:id="rId65"/>
    <p:sldId id="322" r:id="rId66"/>
    <p:sldId id="320" r:id="rId67"/>
    <p:sldId id="324" r:id="rId68"/>
    <p:sldId id="325" r:id="rId69"/>
    <p:sldId id="326"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2064"/>
    <a:srgbClr val="669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varScale="1">
        <p:scale>
          <a:sx n="72" d="100"/>
          <a:sy n="72" d="100"/>
        </p:scale>
        <p:origin x="135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2900622435"/>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1800348725"/>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2025173888"/>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2678261813"/>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4019522999"/>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1477110309"/>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385327821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3917692355"/>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3146610005"/>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809908552"/>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9D204D-CEEA-4CDB-A604-0F13DEE26F96}" type="datetimeFigureOut">
              <a:rPr lang="en-US" smtClean="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8A7661-392B-471E-8ECE-31909276CFAC}" type="slidenum">
              <a:rPr lang="en-US" smtClean="0"/>
              <a:t>‹#›</a:t>
            </a:fld>
            <a:endParaRPr lang="en-US" dirty="0"/>
          </a:p>
        </p:txBody>
      </p:sp>
    </p:spTree>
    <p:extLst>
      <p:ext uri="{BB962C8B-B14F-4D97-AF65-F5344CB8AC3E}">
        <p14:creationId xmlns:p14="http://schemas.microsoft.com/office/powerpoint/2010/main" val="270569009"/>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D204D-CEEA-4CDB-A604-0F13DEE26F96}" type="datetimeFigureOut">
              <a:rPr lang="en-US" smtClean="0"/>
              <a:t>5/12/2020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A7661-392B-471E-8ECE-31909276CFAC}" type="slidenum">
              <a:rPr lang="en-US" smtClean="0"/>
              <a:t>‹#›</a:t>
            </a:fld>
            <a:endParaRPr lang="en-US" dirty="0"/>
          </a:p>
        </p:txBody>
      </p:sp>
    </p:spTree>
    <p:extLst>
      <p:ext uri="{BB962C8B-B14F-4D97-AF65-F5344CB8AC3E}">
        <p14:creationId xmlns:p14="http://schemas.microsoft.com/office/powerpoint/2010/main" val="1910313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 y="-7750"/>
            <a:ext cx="9153316" cy="6865749"/>
          </a:xfrm>
          <a:prstGeom prst="rect">
            <a:avLst/>
          </a:prstGeom>
        </p:spPr>
      </p:pic>
    </p:spTree>
    <p:extLst>
      <p:ext uri="{BB962C8B-B14F-4D97-AF65-F5344CB8AC3E}">
        <p14:creationId xmlns:p14="http://schemas.microsoft.com/office/powerpoint/2010/main" val="1938155569"/>
      </p:ext>
    </p:extLst>
  </p:cSld>
  <p:clrMapOvr>
    <a:masterClrMapping/>
  </p:clrMapOvr>
  <mc:AlternateContent xmlns:mc="http://schemas.openxmlformats.org/markup-compatibility/2006" xmlns:p14="http://schemas.microsoft.com/office/powerpoint/2010/main">
    <mc:Choice Requires="p14">
      <p:transition spd="slow" p14:dur="2500" advClick="0" advTm="20000">
        <p:fade/>
      </p:transition>
    </mc:Choice>
    <mc:Fallback xmlns="">
      <p:transition spd="slow" advClick="0" advTm="2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72059" y="1126473"/>
            <a:ext cx="3242260" cy="4763612"/>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Environmental Education Certification program has definitely given me more confidence to teach environmental education. </a:t>
            </a:r>
          </a:p>
          <a:p>
            <a:pPr>
              <a:lnSpc>
                <a:spcPct val="150000"/>
              </a:lnSpc>
            </a:pPr>
            <a:r>
              <a:rPr lang="en-US" dirty="0">
                <a:solidFill>
                  <a:srgbClr val="9E2064"/>
                </a:solidFill>
                <a:latin typeface="Articulat CF v2 Bold" panose="00000800000000000000" pitchFamily="50" charset="0"/>
              </a:rPr>
              <a:t>I have learned to </a:t>
            </a:r>
          </a:p>
          <a:p>
            <a:pPr>
              <a:lnSpc>
                <a:spcPct val="150000"/>
              </a:lnSpc>
            </a:pPr>
            <a:r>
              <a:rPr lang="en-US" dirty="0">
                <a:solidFill>
                  <a:srgbClr val="9E2064"/>
                </a:solidFill>
                <a:latin typeface="Articulat CF v2 Bold" panose="00000800000000000000" pitchFamily="50" charset="0"/>
              </a:rPr>
              <a:t>make it fun as well </a:t>
            </a:r>
          </a:p>
          <a:p>
            <a:pPr>
              <a:lnSpc>
                <a:spcPct val="150000"/>
              </a:lnSpc>
            </a:pPr>
            <a:r>
              <a:rPr lang="en-US" dirty="0">
                <a:solidFill>
                  <a:srgbClr val="9E2064"/>
                </a:solidFill>
                <a:latin typeface="Articulat CF v2 Bold" panose="00000800000000000000" pitchFamily="50" charset="0"/>
              </a:rPr>
              <a:t>as informative.</a:t>
            </a:r>
          </a:p>
          <a:p>
            <a:pPr>
              <a:lnSpc>
                <a:spcPct val="150000"/>
              </a:lnSpc>
            </a:pPr>
            <a:r>
              <a:rPr lang="en-US" sz="1600" dirty="0">
                <a:latin typeface="Articulat CF v2 Medium" panose="00000600000000000000" pitchFamily="50" charset="0"/>
              </a:rPr>
              <a:t> </a:t>
            </a: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Gretta steffens</a:t>
            </a:r>
          </a:p>
          <a:p>
            <a:r>
              <a:rPr lang="en-US" sz="1400" i="1" dirty="0">
                <a:latin typeface="Articulat CF v2 Medium" panose="00000600000000000000" pitchFamily="50" charset="0"/>
              </a:rPr>
              <a:t>Sampson Soil and Water Conservation District</a:t>
            </a:r>
          </a:p>
          <a:p>
            <a:pPr>
              <a:lnSpc>
                <a:spcPct val="150000"/>
              </a:lnSpc>
            </a:pPr>
            <a:endParaRPr lang="en-US" cap="all" dirty="0">
              <a:solidFill>
                <a:srgbClr val="669F35"/>
              </a:solidFill>
              <a:latin typeface="Articulat CF v2 Bold" panose="00000800000000000000" pitchFamily="50" charset="0"/>
            </a:endParaRPr>
          </a:p>
        </p:txBody>
      </p:sp>
      <p:pic>
        <p:nvPicPr>
          <p:cNvPr id="8" name="Picture 7">
            <a:extLst>
              <a:ext uri="{FF2B5EF4-FFF2-40B4-BE49-F238E27FC236}">
                <a16:creationId xmlns:a16="http://schemas.microsoft.com/office/drawing/2014/main" id="{796D8B7C-471F-45B4-8481-8DC04E6B2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341" y="1345487"/>
            <a:ext cx="3788672" cy="3925832"/>
          </a:xfrm>
          <a:prstGeom prst="rect">
            <a:avLst/>
          </a:prstGeom>
        </p:spPr>
      </p:pic>
    </p:spTree>
    <p:extLst>
      <p:ext uri="{BB962C8B-B14F-4D97-AF65-F5344CB8AC3E}">
        <p14:creationId xmlns:p14="http://schemas.microsoft.com/office/powerpoint/2010/main" val="602965718"/>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595457" y="783424"/>
            <a:ext cx="3404965" cy="4031873"/>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 take my volunteer job as citizen scientist and outreach educator very seriously – it is the most </a:t>
            </a:r>
          </a:p>
          <a:p>
            <a:pPr algn="r">
              <a:lnSpc>
                <a:spcPct val="150000"/>
              </a:lnSpc>
            </a:pPr>
            <a:r>
              <a:rPr lang="en-US" sz="1600" dirty="0">
                <a:latin typeface="Articulat CF v2 Medium" panose="00000600000000000000" pitchFamily="50" charset="0"/>
              </a:rPr>
              <a:t>fun I have ever had! Thank </a:t>
            </a:r>
          </a:p>
          <a:p>
            <a:pPr algn="r">
              <a:lnSpc>
                <a:spcPct val="150000"/>
              </a:lnSpc>
            </a:pPr>
            <a:r>
              <a:rPr lang="en-US" sz="1600" dirty="0">
                <a:latin typeface="Articulat CF v2 Medium" panose="00000600000000000000" pitchFamily="50" charset="0"/>
              </a:rPr>
              <a:t>you for providing </a:t>
            </a:r>
          </a:p>
          <a:p>
            <a:pPr algn="r">
              <a:lnSpc>
                <a:spcPct val="150000"/>
              </a:lnSpc>
            </a:pPr>
            <a:r>
              <a:rPr lang="en-US" dirty="0">
                <a:solidFill>
                  <a:srgbClr val="9E2064"/>
                </a:solidFill>
                <a:latin typeface="Articulat CF v2 Bold" panose="00000800000000000000" pitchFamily="50" charset="0"/>
              </a:rPr>
              <a:t>knowledge, experience</a:t>
            </a:r>
          </a:p>
          <a:p>
            <a:pPr algn="r">
              <a:lnSpc>
                <a:spcPct val="150000"/>
              </a:lnSpc>
            </a:pPr>
            <a:r>
              <a:rPr lang="en-US" dirty="0">
                <a:solidFill>
                  <a:srgbClr val="9E2064"/>
                </a:solidFill>
                <a:latin typeface="Articulat CF v2 Bold" panose="00000800000000000000" pitchFamily="50" charset="0"/>
              </a:rPr>
              <a:t>and confidence.</a:t>
            </a: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Sandy durso</a:t>
            </a:r>
          </a:p>
          <a:p>
            <a:pPr algn="r"/>
            <a:r>
              <a:rPr lang="en-US" sz="1400" i="1" dirty="0">
                <a:latin typeface="Articulat CF v2 Medium" panose="00000600000000000000" pitchFamily="50" charset="0"/>
              </a:rPr>
              <a:t>NC Museum of Natural Sciences</a:t>
            </a:r>
          </a:p>
          <a:p>
            <a:pPr algn="r"/>
            <a:r>
              <a:rPr lang="en-US" sz="1400" i="1" dirty="0">
                <a:latin typeface="Articulat CF v2 Medium" panose="00000600000000000000" pitchFamily="50" charset="0"/>
              </a:rPr>
              <a:t>NC Herp Society</a:t>
            </a:r>
          </a:p>
        </p:txBody>
      </p:sp>
      <p:pic>
        <p:nvPicPr>
          <p:cNvPr id="12" name="Picture 11">
            <a:extLst>
              <a:ext uri="{FF2B5EF4-FFF2-40B4-BE49-F238E27FC236}">
                <a16:creationId xmlns:a16="http://schemas.microsoft.com/office/drawing/2014/main" id="{91729B90-8BDE-4DF5-90FD-882DFD733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2404" y="1634471"/>
            <a:ext cx="3788672" cy="3925832"/>
          </a:xfrm>
          <a:prstGeom prst="rect">
            <a:avLst/>
          </a:prstGeom>
        </p:spPr>
      </p:pic>
    </p:spTree>
    <p:extLst>
      <p:ext uri="{BB962C8B-B14F-4D97-AF65-F5344CB8AC3E}">
        <p14:creationId xmlns:p14="http://schemas.microsoft.com/office/powerpoint/2010/main" val="402085481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84416" y="1000650"/>
            <a:ext cx="3301139" cy="3929024"/>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It was </a:t>
            </a:r>
            <a:r>
              <a:rPr lang="en-US" dirty="0">
                <a:solidFill>
                  <a:srgbClr val="9E2064"/>
                </a:solidFill>
                <a:latin typeface="Articulat CF v2 Bold" panose="00000800000000000000" pitchFamily="50" charset="0"/>
              </a:rPr>
              <a:t>inspiring to meet the passionate and dedicated people </a:t>
            </a:r>
            <a:r>
              <a:rPr lang="en-US" sz="1600" dirty="0">
                <a:latin typeface="Articulat CF v2 Medium" panose="00000600000000000000" pitchFamily="50" charset="0"/>
              </a:rPr>
              <a:t>who share their knowledge and expertise every day to educate people about North Carolina’s unique environment.</a:t>
            </a:r>
            <a:endParaRPr lang="en-US" dirty="0">
              <a:solidFill>
                <a:srgbClr val="9E2064"/>
              </a:solidFill>
              <a:latin typeface="Articulat CF v2 Bold" panose="00000800000000000000" pitchFamily="50" charset="0"/>
            </a:endParaRP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Dale morgan</a:t>
            </a:r>
          </a:p>
          <a:p>
            <a:pPr>
              <a:lnSpc>
                <a:spcPct val="150000"/>
              </a:lnSpc>
            </a:pPr>
            <a:r>
              <a:rPr lang="en-US" sz="1400" i="1" dirty="0">
                <a:latin typeface="Articulat CF v2 Medium" panose="00000600000000000000" pitchFamily="50" charset="0"/>
              </a:rPr>
              <a:t>Chapel Hill Public Library</a:t>
            </a:r>
          </a:p>
        </p:txBody>
      </p:sp>
      <p:pic>
        <p:nvPicPr>
          <p:cNvPr id="3" name="Picture 2">
            <a:extLst>
              <a:ext uri="{FF2B5EF4-FFF2-40B4-BE49-F238E27FC236}">
                <a16:creationId xmlns:a16="http://schemas.microsoft.com/office/drawing/2014/main" id="{5D2392C2-6C54-4871-81C0-38435EE70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9005" y="1239786"/>
            <a:ext cx="3788672" cy="3925832"/>
          </a:xfrm>
          <a:prstGeom prst="rect">
            <a:avLst/>
          </a:prstGeom>
        </p:spPr>
      </p:pic>
    </p:spTree>
    <p:extLst>
      <p:ext uri="{BB962C8B-B14F-4D97-AF65-F5344CB8AC3E}">
        <p14:creationId xmlns:p14="http://schemas.microsoft.com/office/powerpoint/2010/main" val="180145318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550062" y="635770"/>
            <a:ext cx="3472077" cy="4760021"/>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This program is amazing! I enjoyed all aspects of the certification program, it got me all over </a:t>
            </a:r>
          </a:p>
          <a:p>
            <a:pPr algn="r">
              <a:lnSpc>
                <a:spcPct val="150000"/>
              </a:lnSpc>
            </a:pPr>
            <a:r>
              <a:rPr lang="en-US" sz="1600" dirty="0">
                <a:latin typeface="Articulat CF v2 Medium" panose="00000600000000000000" pitchFamily="50" charset="0"/>
              </a:rPr>
              <a:t>the state </a:t>
            </a:r>
            <a:r>
              <a:rPr lang="en-US" dirty="0">
                <a:solidFill>
                  <a:srgbClr val="9E2064"/>
                </a:solidFill>
                <a:latin typeface="Articulat CF v2 Bold" panose="00000800000000000000" pitchFamily="50" charset="0"/>
              </a:rPr>
              <a:t>visiting places </a:t>
            </a:r>
          </a:p>
          <a:p>
            <a:pPr algn="r">
              <a:lnSpc>
                <a:spcPct val="150000"/>
              </a:lnSpc>
            </a:pPr>
            <a:r>
              <a:rPr lang="en-US" dirty="0">
                <a:solidFill>
                  <a:srgbClr val="9E2064"/>
                </a:solidFill>
                <a:latin typeface="Articulat CF v2 Bold" panose="00000800000000000000" pitchFamily="50" charset="0"/>
              </a:rPr>
              <a:t>I may never have visited</a:t>
            </a:r>
          </a:p>
          <a:p>
            <a:pPr algn="r">
              <a:lnSpc>
                <a:spcPct val="150000"/>
              </a:lnSpc>
            </a:pPr>
            <a:r>
              <a:rPr lang="en-US" dirty="0">
                <a:solidFill>
                  <a:srgbClr val="9E2064"/>
                </a:solidFill>
                <a:latin typeface="Articulat CF v2 Bold" panose="00000800000000000000" pitchFamily="50" charset="0"/>
              </a:rPr>
              <a:t>on my own. </a:t>
            </a:r>
            <a:r>
              <a:rPr lang="en-US" sz="1600" dirty="0">
                <a:latin typeface="Articulat CF v2 Medium" panose="00000600000000000000" pitchFamily="50" charset="0"/>
              </a:rPr>
              <a:t>The variety of </a:t>
            </a:r>
          </a:p>
          <a:p>
            <a:pPr algn="r">
              <a:lnSpc>
                <a:spcPct val="150000"/>
              </a:lnSpc>
            </a:pPr>
            <a:r>
              <a:rPr lang="en-US" sz="1600" dirty="0">
                <a:latin typeface="Articulat CF v2 Medium" panose="00000600000000000000" pitchFamily="50" charset="0"/>
              </a:rPr>
              <a:t>topics to choose from was wonderful and I learned so </a:t>
            </a:r>
          </a:p>
          <a:p>
            <a:pPr algn="r">
              <a:lnSpc>
                <a:spcPct val="150000"/>
              </a:lnSpc>
            </a:pPr>
            <a:r>
              <a:rPr lang="en-US" sz="1600" dirty="0">
                <a:latin typeface="Articulat CF v2 Medium" panose="00000600000000000000" pitchFamily="50" charset="0"/>
              </a:rPr>
              <a:t>much and had fun doing it!</a:t>
            </a: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Nicole petersen</a:t>
            </a:r>
          </a:p>
          <a:p>
            <a:pPr algn="r">
              <a:lnSpc>
                <a:spcPct val="150000"/>
              </a:lnSpc>
            </a:pPr>
            <a:r>
              <a:rPr lang="en-US" sz="1400" i="1" dirty="0">
                <a:latin typeface="Articulat CF v2 Medium" panose="00000600000000000000" pitchFamily="50" charset="0"/>
              </a:rPr>
              <a:t>North Carolina Zoo</a:t>
            </a:r>
          </a:p>
        </p:txBody>
      </p:sp>
      <p:pic>
        <p:nvPicPr>
          <p:cNvPr id="4" name="Picture 3">
            <a:extLst>
              <a:ext uri="{FF2B5EF4-FFF2-40B4-BE49-F238E27FC236}">
                <a16:creationId xmlns:a16="http://schemas.microsoft.com/office/drawing/2014/main" id="{1515343D-6161-4366-BB17-BEBB30858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9790" y="1210539"/>
            <a:ext cx="3788672" cy="3925832"/>
          </a:xfrm>
          <a:prstGeom prst="rect">
            <a:avLst/>
          </a:prstGeom>
        </p:spPr>
      </p:pic>
    </p:spTree>
    <p:extLst>
      <p:ext uri="{BB962C8B-B14F-4D97-AF65-F5344CB8AC3E}">
        <p14:creationId xmlns:p14="http://schemas.microsoft.com/office/powerpoint/2010/main" val="3615061416"/>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05161" y="520324"/>
            <a:ext cx="2705819" cy="5632311"/>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Learning the various flora and fauna, and visiting parks and nature centers throughout the state of North Carolina has </a:t>
            </a:r>
            <a:r>
              <a:rPr lang="en-US" dirty="0">
                <a:solidFill>
                  <a:srgbClr val="9E2064"/>
                </a:solidFill>
                <a:latin typeface="Articulat CF v2 Bold" panose="00000800000000000000" pitchFamily="50" charset="0"/>
              </a:rPr>
              <a:t>expanded my knowledge and encouraged me to continue exploring</a:t>
            </a:r>
            <a:r>
              <a:rPr lang="en-US" dirty="0">
                <a:latin typeface="Articulat CF v2 Medium" panose="00000600000000000000" pitchFamily="50" charset="0"/>
              </a:rPr>
              <a:t> </a:t>
            </a:r>
            <a:r>
              <a:rPr lang="en-US" sz="1600" dirty="0">
                <a:latin typeface="Articulat CF v2 Medium" panose="00000600000000000000" pitchFamily="50" charset="0"/>
              </a:rPr>
              <a:t>these subjects. </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brad Williams</a:t>
            </a:r>
          </a:p>
          <a:p>
            <a:r>
              <a:rPr lang="en-US" sz="1400" i="1" dirty="0">
                <a:latin typeface="Articulat CF v2 Medium" panose="00000600000000000000" pitchFamily="50" charset="0"/>
              </a:rPr>
              <a:t>River Park North</a:t>
            </a:r>
          </a:p>
          <a:p>
            <a:r>
              <a:rPr lang="en-US" sz="1400" i="1" dirty="0">
                <a:latin typeface="Articulat CF v2 Medium" panose="00000600000000000000" pitchFamily="50" charset="0"/>
              </a:rPr>
              <a:t>Walter L. Stasavich Science &amp; Nature Center</a:t>
            </a:r>
          </a:p>
        </p:txBody>
      </p:sp>
      <p:pic>
        <p:nvPicPr>
          <p:cNvPr id="7" name="Picture 6">
            <a:extLst>
              <a:ext uri="{FF2B5EF4-FFF2-40B4-BE49-F238E27FC236}">
                <a16:creationId xmlns:a16="http://schemas.microsoft.com/office/drawing/2014/main" id="{0EDCE6AF-242E-4811-B583-2FC475DB3A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4350" y="1088579"/>
            <a:ext cx="3788672" cy="3925832"/>
          </a:xfrm>
          <a:prstGeom prst="rect">
            <a:avLst/>
          </a:prstGeom>
        </p:spPr>
      </p:pic>
    </p:spTree>
    <p:extLst>
      <p:ext uri="{BB962C8B-B14F-4D97-AF65-F5344CB8AC3E}">
        <p14:creationId xmlns:p14="http://schemas.microsoft.com/office/powerpoint/2010/main" val="2240698956"/>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547842" y="661497"/>
            <a:ext cx="3477747" cy="5360185"/>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The more hours I spent attending environmental education coursework, the more I realized how much I did not know about my environment. </a:t>
            </a:r>
            <a:r>
              <a:rPr lang="en-US" dirty="0">
                <a:solidFill>
                  <a:srgbClr val="9E2064"/>
                </a:solidFill>
                <a:latin typeface="Articulat CF v2 Bold" panose="00000800000000000000" pitchFamily="50" charset="0"/>
              </a:rPr>
              <a:t>The knowledge is never ending and continually evolving.</a:t>
            </a:r>
            <a:r>
              <a:rPr lang="en-US" dirty="0">
                <a:latin typeface="Articulat CF v2 Medium" panose="00000600000000000000" pitchFamily="50" charset="0"/>
              </a:rPr>
              <a:t> </a:t>
            </a:r>
            <a:r>
              <a:rPr lang="en-US" sz="1600" dirty="0">
                <a:latin typeface="Articulat CF v2 Medium" panose="00000600000000000000" pitchFamily="50" charset="0"/>
              </a:rPr>
              <a:t>Comprehending how nature is interconnected between plant phenology, animal life cycles, insects, bats, snakes and tidal waves was so eye opening. </a:t>
            </a: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Kelli sullivan</a:t>
            </a:r>
          </a:p>
          <a:p>
            <a:pPr algn="r">
              <a:lnSpc>
                <a:spcPct val="150000"/>
              </a:lnSpc>
            </a:pPr>
            <a:r>
              <a:rPr lang="en-US" sz="1400" i="1" dirty="0">
                <a:latin typeface="Articulat CF v2 Medium" panose="00000600000000000000" pitchFamily="50" charset="0"/>
              </a:rPr>
              <a:t>Volunteer</a:t>
            </a:r>
          </a:p>
        </p:txBody>
      </p:sp>
      <p:pic>
        <p:nvPicPr>
          <p:cNvPr id="4" name="Picture 3">
            <a:extLst>
              <a:ext uri="{FF2B5EF4-FFF2-40B4-BE49-F238E27FC236}">
                <a16:creationId xmlns:a16="http://schemas.microsoft.com/office/drawing/2014/main" id="{E6D70AF0-BC81-43ED-9A9E-3ADA20B9C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968" y="1224996"/>
            <a:ext cx="3788672" cy="3925832"/>
          </a:xfrm>
          <a:prstGeom prst="rect">
            <a:avLst/>
          </a:prstGeom>
        </p:spPr>
      </p:pic>
    </p:spTree>
    <p:extLst>
      <p:ext uri="{BB962C8B-B14F-4D97-AF65-F5344CB8AC3E}">
        <p14:creationId xmlns:p14="http://schemas.microsoft.com/office/powerpoint/2010/main" val="25478096"/>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55308" y="199476"/>
            <a:ext cx="3310014" cy="6098849"/>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certification program </a:t>
            </a:r>
            <a:r>
              <a:rPr lang="en-US" dirty="0">
                <a:solidFill>
                  <a:srgbClr val="9E2064"/>
                </a:solidFill>
                <a:latin typeface="Articulat CF v2 Bold" panose="00000800000000000000" pitchFamily="50" charset="0"/>
              </a:rPr>
              <a:t>provided a platform for collegial conversations </a:t>
            </a:r>
            <a:r>
              <a:rPr lang="en-US" sz="1600" dirty="0">
                <a:latin typeface="Articulat CF v2 Medium" panose="00000600000000000000" pitchFamily="50" charset="0"/>
              </a:rPr>
              <a:t>in respect to environmental stewardship and student engagement. I am so appreciative to the staff who assisted me in finding coursework</a:t>
            </a:r>
          </a:p>
          <a:p>
            <a:pPr>
              <a:lnSpc>
                <a:spcPct val="150000"/>
              </a:lnSpc>
            </a:pPr>
            <a:r>
              <a:rPr lang="en-US" sz="1600" dirty="0">
                <a:latin typeface="Articulat CF v2 Medium" panose="00000600000000000000" pitchFamily="50" charset="0"/>
              </a:rPr>
              <a:t> in my area so I could complete</a:t>
            </a:r>
          </a:p>
          <a:p>
            <a:pPr>
              <a:lnSpc>
                <a:spcPct val="150000"/>
              </a:lnSpc>
            </a:pPr>
            <a:r>
              <a:rPr lang="en-US" sz="1600" dirty="0">
                <a:latin typeface="Articulat CF v2 Medium" panose="00000600000000000000" pitchFamily="50" charset="0"/>
              </a:rPr>
              <a:t>my certification. I am proud and honored to be a part of the environmental education </a:t>
            </a:r>
          </a:p>
          <a:p>
            <a:pPr>
              <a:lnSpc>
                <a:spcPct val="150000"/>
              </a:lnSpc>
            </a:pPr>
            <a:r>
              <a:rPr lang="en-US" sz="1600" dirty="0">
                <a:latin typeface="Articulat CF v2 Medium" panose="00000600000000000000" pitchFamily="50" charset="0"/>
              </a:rPr>
              <a:t>community in North Carolina!</a:t>
            </a:r>
            <a:endParaRPr lang="en-US" sz="1600" cap="all" dirty="0">
              <a:solidFill>
                <a:srgbClr val="669F35"/>
              </a:solidFill>
              <a:latin typeface="Articulat CF v2 Medium" panose="00000600000000000000" pitchFamily="50" charset="0"/>
            </a:endParaRP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Beverly owens</a:t>
            </a:r>
          </a:p>
          <a:p>
            <a:pPr>
              <a:lnSpc>
                <a:spcPct val="150000"/>
              </a:lnSpc>
            </a:pPr>
            <a:r>
              <a:rPr lang="en-US" sz="1400" i="1" dirty="0">
                <a:latin typeface="Articulat CF v2 Medium" panose="00000600000000000000" pitchFamily="50" charset="0"/>
              </a:rPr>
              <a:t>Kings Mountain Middle School</a:t>
            </a:r>
          </a:p>
        </p:txBody>
      </p:sp>
      <p:pic>
        <p:nvPicPr>
          <p:cNvPr id="3" name="Picture 2">
            <a:extLst>
              <a:ext uri="{FF2B5EF4-FFF2-40B4-BE49-F238E27FC236}">
                <a16:creationId xmlns:a16="http://schemas.microsoft.com/office/drawing/2014/main" id="{1C091CFB-B717-4D8E-AA1E-EFAA6D5E0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9388" y="1369874"/>
            <a:ext cx="3788672" cy="3925832"/>
          </a:xfrm>
          <a:prstGeom prst="rect">
            <a:avLst/>
          </a:prstGeom>
        </p:spPr>
      </p:pic>
    </p:spTree>
    <p:extLst>
      <p:ext uri="{BB962C8B-B14F-4D97-AF65-F5344CB8AC3E}">
        <p14:creationId xmlns:p14="http://schemas.microsoft.com/office/powerpoint/2010/main" val="3849508850"/>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4854788" y="527899"/>
            <a:ext cx="4210940" cy="5452518"/>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Becoming a certified environmental educator gave me the knowledge and experience to better </a:t>
            </a:r>
            <a:r>
              <a:rPr lang="en-US" dirty="0">
                <a:solidFill>
                  <a:srgbClr val="9E2064"/>
                </a:solidFill>
                <a:latin typeface="Articulat CF v2 Bold" panose="00000800000000000000" pitchFamily="50" charset="0"/>
              </a:rPr>
              <a:t>integrate environmental literacy and ecological stewardship into</a:t>
            </a:r>
          </a:p>
          <a:p>
            <a:pPr algn="r">
              <a:lnSpc>
                <a:spcPct val="150000"/>
              </a:lnSpc>
            </a:pPr>
            <a:r>
              <a:rPr lang="en-US" dirty="0">
                <a:solidFill>
                  <a:srgbClr val="9E2064"/>
                </a:solidFill>
                <a:latin typeface="Articulat CF v2 Bold" panose="00000800000000000000" pitchFamily="50" charset="0"/>
              </a:rPr>
              <a:t>my traditional science</a:t>
            </a:r>
          </a:p>
          <a:p>
            <a:pPr algn="r">
              <a:lnSpc>
                <a:spcPct val="150000"/>
              </a:lnSpc>
            </a:pPr>
            <a:r>
              <a:rPr lang="en-US" dirty="0">
                <a:solidFill>
                  <a:srgbClr val="9E2064"/>
                </a:solidFill>
                <a:latin typeface="Articulat CF v2 Bold" panose="00000800000000000000" pitchFamily="50" charset="0"/>
              </a:rPr>
              <a:t>classroom. </a:t>
            </a:r>
            <a:r>
              <a:rPr lang="en-US" sz="1600" dirty="0">
                <a:latin typeface="Articulat CF v2 Medium" panose="00000600000000000000" pitchFamily="50" charset="0"/>
              </a:rPr>
              <a:t>Completing the </a:t>
            </a:r>
          </a:p>
          <a:p>
            <a:pPr algn="r">
              <a:lnSpc>
                <a:spcPct val="150000"/>
              </a:lnSpc>
            </a:pPr>
            <a:r>
              <a:rPr lang="en-US" sz="1600" dirty="0">
                <a:latin typeface="Articulat CF v2 Medium" panose="00000600000000000000" pitchFamily="50" charset="0"/>
              </a:rPr>
              <a:t>community project for my </a:t>
            </a:r>
          </a:p>
          <a:p>
            <a:pPr algn="r">
              <a:lnSpc>
                <a:spcPct val="150000"/>
              </a:lnSpc>
            </a:pPr>
            <a:r>
              <a:rPr lang="en-US" sz="1600" dirty="0">
                <a:latin typeface="Articulat CF v2 Medium" panose="00000600000000000000" pitchFamily="50" charset="0"/>
              </a:rPr>
              <a:t>certification inspired me to </a:t>
            </a:r>
          </a:p>
          <a:p>
            <a:pPr algn="r">
              <a:lnSpc>
                <a:spcPct val="150000"/>
              </a:lnSpc>
            </a:pPr>
            <a:r>
              <a:rPr lang="en-US" sz="1600" dirty="0">
                <a:latin typeface="Articulat CF v2 Medium" panose="00000600000000000000" pitchFamily="50" charset="0"/>
              </a:rPr>
              <a:t>develop a pollinator garden at</a:t>
            </a:r>
          </a:p>
          <a:p>
            <a:pPr algn="r">
              <a:lnSpc>
                <a:spcPct val="150000"/>
              </a:lnSpc>
            </a:pPr>
            <a:r>
              <a:rPr lang="en-US" sz="1600" dirty="0">
                <a:latin typeface="Articulat CF v2 Medium" panose="00000600000000000000" pitchFamily="50" charset="0"/>
              </a:rPr>
              <a:t>my high school.</a:t>
            </a:r>
            <a:endParaRPr lang="en-US" sz="1600" dirty="0">
              <a:solidFill>
                <a:srgbClr val="9E2064"/>
              </a:solidFill>
              <a:latin typeface="Articulat CF v2 Bold" panose="00000800000000000000" pitchFamily="50" charset="0"/>
            </a:endParaRP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Lily dancy-jones</a:t>
            </a:r>
          </a:p>
          <a:p>
            <a:pPr algn="r">
              <a:lnSpc>
                <a:spcPct val="150000"/>
              </a:lnSpc>
            </a:pPr>
            <a:r>
              <a:rPr lang="en-US" sz="1400" i="1" dirty="0">
                <a:latin typeface="Articulat CF v2 Medium" panose="00000600000000000000" pitchFamily="50" charset="0"/>
              </a:rPr>
              <a:t>Erwin High School</a:t>
            </a:r>
          </a:p>
        </p:txBody>
      </p:sp>
      <p:pic>
        <p:nvPicPr>
          <p:cNvPr id="5" name="Picture 4">
            <a:extLst>
              <a:ext uri="{FF2B5EF4-FFF2-40B4-BE49-F238E27FC236}">
                <a16:creationId xmlns:a16="http://schemas.microsoft.com/office/drawing/2014/main" id="{A18B6DA7-C420-4F6B-9683-A5D1EF624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3742" y="1462209"/>
            <a:ext cx="3788672" cy="3925832"/>
          </a:xfrm>
          <a:prstGeom prst="rect">
            <a:avLst/>
          </a:prstGeom>
        </p:spPr>
      </p:pic>
    </p:spTree>
    <p:extLst>
      <p:ext uri="{BB962C8B-B14F-4D97-AF65-F5344CB8AC3E}">
        <p14:creationId xmlns:p14="http://schemas.microsoft.com/office/powerpoint/2010/main" val="165089534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63884" y="436435"/>
            <a:ext cx="3326604" cy="5360185"/>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Earning my certification helped to </a:t>
            </a:r>
            <a:r>
              <a:rPr lang="en-US" dirty="0">
                <a:solidFill>
                  <a:srgbClr val="9E2064"/>
                </a:solidFill>
                <a:latin typeface="Articulat CF v2 Bold" panose="00000800000000000000" pitchFamily="50" charset="0"/>
              </a:rPr>
              <a:t>change the way I view many environmental issues. </a:t>
            </a:r>
            <a:r>
              <a:rPr lang="en-US" sz="1600" dirty="0">
                <a:latin typeface="Articulat CF v2 Medium" panose="00000600000000000000" pitchFamily="50" charset="0"/>
              </a:rPr>
              <a:t>There are a myriad of sides to every issue and going through this certification process helps you to understand the science content behind the issue and </a:t>
            </a:r>
          </a:p>
          <a:p>
            <a:pPr>
              <a:lnSpc>
                <a:spcPct val="150000"/>
              </a:lnSpc>
            </a:pPr>
            <a:r>
              <a:rPr lang="en-US" sz="1600" dirty="0">
                <a:latin typeface="Articulat CF v2 Medium" panose="00000600000000000000" pitchFamily="50" charset="0"/>
              </a:rPr>
              <a:t>then helps develop the people skills to be able to talk about varying viewpoints.</a:t>
            </a:r>
            <a:endParaRPr lang="en-US" sz="1600" cap="all" dirty="0">
              <a:solidFill>
                <a:srgbClr val="669F35"/>
              </a:solidFill>
              <a:latin typeface="Articulat CF v2 Bold" panose="00000800000000000000" pitchFamily="50" charset="0"/>
            </a:endParaRP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Lindsey baker</a:t>
            </a:r>
          </a:p>
          <a:p>
            <a:pPr>
              <a:lnSpc>
                <a:spcPct val="150000"/>
              </a:lnSpc>
            </a:pPr>
            <a:r>
              <a:rPr lang="en-US" sz="1400" i="1" dirty="0">
                <a:latin typeface="Articulat CF v2 Medium" panose="00000600000000000000" pitchFamily="50" charset="0"/>
              </a:rPr>
              <a:t>Raven Rock State Park</a:t>
            </a:r>
          </a:p>
        </p:txBody>
      </p:sp>
      <p:pic>
        <p:nvPicPr>
          <p:cNvPr id="5" name="Picture 4">
            <a:extLst>
              <a:ext uri="{FF2B5EF4-FFF2-40B4-BE49-F238E27FC236}">
                <a16:creationId xmlns:a16="http://schemas.microsoft.com/office/drawing/2014/main" id="{5B58436F-25BF-4412-9B20-8EE32B3E4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825" y="1061380"/>
            <a:ext cx="3788672" cy="3925832"/>
          </a:xfrm>
          <a:prstGeom prst="rect">
            <a:avLst/>
          </a:prstGeom>
        </p:spPr>
      </p:pic>
    </p:spTree>
    <p:extLst>
      <p:ext uri="{BB962C8B-B14F-4D97-AF65-F5344CB8AC3E}">
        <p14:creationId xmlns:p14="http://schemas.microsoft.com/office/powerpoint/2010/main" val="1449492751"/>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603845" y="823260"/>
            <a:ext cx="3444467" cy="4031873"/>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This program helped me gain confidence in my teaching, </a:t>
            </a:r>
            <a:r>
              <a:rPr lang="en-US" dirty="0">
                <a:solidFill>
                  <a:srgbClr val="9E2064"/>
                </a:solidFill>
                <a:latin typeface="Articulat CF v2 Bold" panose="00000800000000000000" pitchFamily="50" charset="0"/>
              </a:rPr>
              <a:t>helped me grow professionally and personally</a:t>
            </a:r>
            <a:r>
              <a:rPr lang="en-US" sz="1600" dirty="0">
                <a:latin typeface="Articulat CF v2 Medium" panose="00000600000000000000" pitchFamily="50" charset="0"/>
              </a:rPr>
              <a:t>, and guided me as </a:t>
            </a:r>
          </a:p>
          <a:p>
            <a:pPr algn="r">
              <a:lnSpc>
                <a:spcPct val="150000"/>
              </a:lnSpc>
            </a:pPr>
            <a:r>
              <a:rPr lang="en-US" sz="1600" dirty="0">
                <a:latin typeface="Articulat CF v2 Medium" panose="00000600000000000000" pitchFamily="50" charset="0"/>
              </a:rPr>
              <a:t>I moved from environmental regulation into environmental education.</a:t>
            </a:r>
            <a:endParaRPr lang="en-US" sz="1600" dirty="0">
              <a:solidFill>
                <a:srgbClr val="9E2064"/>
              </a:solidFill>
              <a:latin typeface="Articulat CF v2 Bold" panose="00000800000000000000" pitchFamily="50" charset="0"/>
            </a:endParaRP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Susan licher</a:t>
            </a:r>
          </a:p>
          <a:p>
            <a:pPr algn="r"/>
            <a:r>
              <a:rPr lang="en-US" sz="1400" i="1" dirty="0">
                <a:latin typeface="Articulat CF v2 Medium" panose="00000600000000000000" pitchFamily="50" charset="0"/>
              </a:rPr>
              <a:t>Central Midlands Council </a:t>
            </a:r>
          </a:p>
          <a:p>
            <a:pPr algn="r"/>
            <a:r>
              <a:rPr lang="en-US" sz="1400" i="1" dirty="0">
                <a:latin typeface="Articulat CF v2 Medium" panose="00000600000000000000" pitchFamily="50" charset="0"/>
              </a:rPr>
              <a:t>of Governments</a:t>
            </a:r>
          </a:p>
        </p:txBody>
      </p:sp>
      <p:pic>
        <p:nvPicPr>
          <p:cNvPr id="5" name="Picture 4">
            <a:extLst>
              <a:ext uri="{FF2B5EF4-FFF2-40B4-BE49-F238E27FC236}">
                <a16:creationId xmlns:a16="http://schemas.microsoft.com/office/drawing/2014/main" id="{4A767DEE-7C9C-480D-BC76-6792D01065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5619" y="1690689"/>
            <a:ext cx="3788672" cy="3925832"/>
          </a:xfrm>
          <a:prstGeom prst="rect">
            <a:avLst/>
          </a:prstGeom>
        </p:spPr>
      </p:pic>
    </p:spTree>
    <p:extLst>
      <p:ext uri="{BB962C8B-B14F-4D97-AF65-F5344CB8AC3E}">
        <p14:creationId xmlns:p14="http://schemas.microsoft.com/office/powerpoint/2010/main" val="2396344948"/>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6676" y="1378388"/>
            <a:ext cx="3934976" cy="4093472"/>
          </a:xfrm>
          <a:prstGeom prst="rect">
            <a:avLst/>
          </a:prstGeom>
        </p:spPr>
      </p:pic>
      <p:sp>
        <p:nvSpPr>
          <p:cNvPr id="6" name="TextBox 5"/>
          <p:cNvSpPr txBox="1"/>
          <p:nvPr/>
        </p:nvSpPr>
        <p:spPr>
          <a:xfrm>
            <a:off x="154863" y="337814"/>
            <a:ext cx="3626454" cy="5775684"/>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My depth of knowledge about wildlife, geography and history grew abundantly as we were immersed in the sites and sounds of our own state. These experiences </a:t>
            </a:r>
            <a:r>
              <a:rPr lang="en-US" dirty="0">
                <a:solidFill>
                  <a:srgbClr val="9E2064"/>
                </a:solidFill>
                <a:latin typeface="Articulat CF v2 Bold" panose="00000800000000000000" pitchFamily="50" charset="0"/>
              </a:rPr>
              <a:t>built my confidence and gave </a:t>
            </a:r>
          </a:p>
          <a:p>
            <a:pPr>
              <a:lnSpc>
                <a:spcPct val="150000"/>
              </a:lnSpc>
            </a:pPr>
            <a:r>
              <a:rPr lang="en-US" dirty="0">
                <a:solidFill>
                  <a:srgbClr val="9E2064"/>
                </a:solidFill>
                <a:latin typeface="Articulat CF v2 Bold" panose="00000800000000000000" pitchFamily="50" charset="0"/>
              </a:rPr>
              <a:t>me strategies that I can </a:t>
            </a:r>
          </a:p>
          <a:p>
            <a:pPr>
              <a:lnSpc>
                <a:spcPct val="150000"/>
              </a:lnSpc>
            </a:pPr>
            <a:r>
              <a:rPr lang="en-US" dirty="0">
                <a:solidFill>
                  <a:srgbClr val="9E2064"/>
                </a:solidFill>
                <a:latin typeface="Articulat CF v2 Bold" panose="00000800000000000000" pitchFamily="50" charset="0"/>
              </a:rPr>
              <a:t>use with my own students.</a:t>
            </a:r>
          </a:p>
          <a:p>
            <a:pPr>
              <a:lnSpc>
                <a:spcPct val="150000"/>
              </a:lnSpc>
            </a:pPr>
            <a:r>
              <a:rPr lang="en-US" sz="1600" dirty="0">
                <a:latin typeface="Articulat CF v2 Medium" panose="00000600000000000000" pitchFamily="50" charset="0"/>
              </a:rPr>
              <a:t>I am so grateful for this </a:t>
            </a:r>
          </a:p>
          <a:p>
            <a:pPr>
              <a:lnSpc>
                <a:spcPct val="150000"/>
              </a:lnSpc>
            </a:pPr>
            <a:r>
              <a:rPr lang="en-US" sz="1600" dirty="0">
                <a:latin typeface="Articulat CF v2 Medium" panose="00000600000000000000" pitchFamily="50" charset="0"/>
              </a:rPr>
              <a:t>program, and hope that I can continue to inspire my students</a:t>
            </a:r>
          </a:p>
          <a:p>
            <a:pPr>
              <a:lnSpc>
                <a:spcPct val="150000"/>
              </a:lnSpc>
            </a:pPr>
            <a:r>
              <a:rPr lang="en-US" sz="1600" dirty="0">
                <a:latin typeface="Articulat CF v2 Medium" panose="00000600000000000000" pitchFamily="50" charset="0"/>
              </a:rPr>
              <a:t>to explore the outdoors.</a:t>
            </a:r>
            <a:br>
              <a:rPr lang="en-US" sz="1600" dirty="0">
                <a:latin typeface="Articulat CF v2 Medium" panose="00000600000000000000" pitchFamily="50" charset="0"/>
              </a:rPr>
            </a:br>
            <a:br>
              <a:rPr lang="en-US" sz="1600" dirty="0">
                <a:latin typeface="Articulat CF v2 Medium" panose="00000600000000000000" pitchFamily="50" charset="0"/>
              </a:rPr>
            </a:br>
            <a:r>
              <a:rPr lang="en-US" cap="all" dirty="0">
                <a:solidFill>
                  <a:srgbClr val="669F35"/>
                </a:solidFill>
                <a:latin typeface="Articulat CF v2 Bold" panose="00000800000000000000" pitchFamily="50" charset="0"/>
              </a:rPr>
              <a:t>Cheryl michalec</a:t>
            </a:r>
          </a:p>
          <a:p>
            <a:pPr>
              <a:lnSpc>
                <a:spcPct val="150000"/>
              </a:lnSpc>
            </a:pPr>
            <a:r>
              <a:rPr lang="en-US" sz="1400" i="1" dirty="0">
                <a:latin typeface="Articulat CF v2 Medium" panose="00000600000000000000" pitchFamily="50" charset="0"/>
              </a:rPr>
              <a:t>Durham Public Schools</a:t>
            </a:r>
          </a:p>
        </p:txBody>
      </p:sp>
    </p:spTree>
    <p:extLst>
      <p:ext uri="{BB962C8B-B14F-4D97-AF65-F5344CB8AC3E}">
        <p14:creationId xmlns:p14="http://schemas.microsoft.com/office/powerpoint/2010/main" val="2320344922"/>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43138" y="276139"/>
            <a:ext cx="3301139" cy="6098849"/>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As a non-formal educator the Methods of Teaching Environmental Education class was the most impactful experience. This helped me strategize my communication and educational approach, </a:t>
            </a:r>
          </a:p>
          <a:p>
            <a:pPr>
              <a:lnSpc>
                <a:spcPct val="150000"/>
              </a:lnSpc>
            </a:pPr>
            <a:r>
              <a:rPr lang="en-US" sz="1600" dirty="0">
                <a:latin typeface="Articulat CF v2 Medium" panose="00000600000000000000" pitchFamily="50" charset="0"/>
              </a:rPr>
              <a:t>which can be summed up in </a:t>
            </a:r>
          </a:p>
          <a:p>
            <a:pPr>
              <a:lnSpc>
                <a:spcPct val="150000"/>
              </a:lnSpc>
            </a:pPr>
            <a:r>
              <a:rPr lang="en-US" sz="1600" dirty="0">
                <a:latin typeface="Articulat CF v2 Medium" panose="00000600000000000000" pitchFamily="50" charset="0"/>
              </a:rPr>
              <a:t>this haiku-inspired poem:</a:t>
            </a:r>
          </a:p>
          <a:p>
            <a:pPr>
              <a:lnSpc>
                <a:spcPct val="150000"/>
              </a:lnSpc>
            </a:pPr>
            <a:r>
              <a:rPr lang="en-US" dirty="0">
                <a:solidFill>
                  <a:srgbClr val="9E2064"/>
                </a:solidFill>
                <a:latin typeface="Articulat CF v2 Bold" panose="00000800000000000000" pitchFamily="50" charset="0"/>
              </a:rPr>
              <a:t>Start with awareness</a:t>
            </a:r>
          </a:p>
          <a:p>
            <a:pPr>
              <a:lnSpc>
                <a:spcPct val="150000"/>
              </a:lnSpc>
            </a:pPr>
            <a:r>
              <a:rPr lang="en-US" dirty="0">
                <a:solidFill>
                  <a:srgbClr val="9E2064"/>
                </a:solidFill>
                <a:latin typeface="Articulat CF v2 Bold" panose="00000800000000000000" pitchFamily="50" charset="0"/>
              </a:rPr>
              <a:t>Move with curiosity</a:t>
            </a:r>
          </a:p>
          <a:p>
            <a:pPr>
              <a:lnSpc>
                <a:spcPct val="150000"/>
              </a:lnSpc>
            </a:pPr>
            <a:r>
              <a:rPr lang="en-US" dirty="0">
                <a:solidFill>
                  <a:srgbClr val="9E2064"/>
                </a:solidFill>
                <a:latin typeface="Articulat CF v2 Bold" panose="00000800000000000000" pitchFamily="50" charset="0"/>
              </a:rPr>
              <a:t>To experience wonder. </a:t>
            </a:r>
            <a:endParaRPr lang="en-US" cap="all" dirty="0">
              <a:solidFill>
                <a:srgbClr val="9E2064"/>
              </a:solidFill>
              <a:latin typeface="Articulat CF v2 Bold" panose="00000800000000000000" pitchFamily="50" charset="0"/>
            </a:endParaRP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Thomas slusser</a:t>
            </a:r>
          </a:p>
          <a:p>
            <a:r>
              <a:rPr lang="en-US" sz="1400" i="1" dirty="0">
                <a:latin typeface="Articulat CF v2 Medium" panose="00000600000000000000" pitchFamily="50" charset="0"/>
              </a:rPr>
              <a:t>NC Department of Environmental Quality</a:t>
            </a:r>
          </a:p>
        </p:txBody>
      </p:sp>
      <p:pic>
        <p:nvPicPr>
          <p:cNvPr id="5" name="Picture 4">
            <a:extLst>
              <a:ext uri="{FF2B5EF4-FFF2-40B4-BE49-F238E27FC236}">
                <a16:creationId xmlns:a16="http://schemas.microsoft.com/office/drawing/2014/main" id="{46E778E0-0CDF-4F1E-8197-4E523D66ED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284" y="1045954"/>
            <a:ext cx="3788672" cy="3925832"/>
          </a:xfrm>
          <a:prstGeom prst="rect">
            <a:avLst/>
          </a:prstGeom>
        </p:spPr>
      </p:pic>
    </p:spTree>
    <p:extLst>
      <p:ext uri="{BB962C8B-B14F-4D97-AF65-F5344CB8AC3E}">
        <p14:creationId xmlns:p14="http://schemas.microsoft.com/office/powerpoint/2010/main" val="3455570509"/>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11060" y="871328"/>
            <a:ext cx="3788672" cy="4031873"/>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During each of the workshops and field experiences, it was amazing to spend time outside,</a:t>
            </a:r>
            <a:r>
              <a:rPr lang="en-US" sz="2000" dirty="0">
                <a:solidFill>
                  <a:srgbClr val="9E2064"/>
                </a:solidFill>
                <a:latin typeface="Articulat CF v2 Bold" panose="00000800000000000000" pitchFamily="50" charset="0"/>
              </a:rPr>
              <a:t> </a:t>
            </a:r>
            <a:r>
              <a:rPr lang="en-US" dirty="0">
                <a:solidFill>
                  <a:srgbClr val="9E2064"/>
                </a:solidFill>
                <a:latin typeface="Articulat CF v2 Bold" panose="00000800000000000000" pitchFamily="50" charset="0"/>
              </a:rPr>
              <a:t>learning ways to share the natural world </a:t>
            </a:r>
          </a:p>
          <a:p>
            <a:pPr algn="r">
              <a:lnSpc>
                <a:spcPct val="150000"/>
              </a:lnSpc>
            </a:pPr>
            <a:r>
              <a:rPr lang="en-US" sz="1600" dirty="0">
                <a:latin typeface="Articulat CF v2 Medium" panose="00000600000000000000" pitchFamily="50" charset="0"/>
              </a:rPr>
              <a:t>with like-minded people who love sharing it. I couldn’t think of a </a:t>
            </a:r>
          </a:p>
          <a:p>
            <a:pPr algn="r">
              <a:lnSpc>
                <a:spcPct val="150000"/>
              </a:lnSpc>
            </a:pPr>
            <a:r>
              <a:rPr lang="en-US" sz="1600" dirty="0">
                <a:latin typeface="Articulat CF v2 Medium" panose="00000600000000000000" pitchFamily="50" charset="0"/>
              </a:rPr>
              <a:t>better way to spend my time.</a:t>
            </a:r>
            <a:endParaRPr lang="en-US" sz="1600" dirty="0">
              <a:solidFill>
                <a:srgbClr val="9E2064"/>
              </a:solidFill>
              <a:latin typeface="Articulat CF v2 Bold" panose="00000800000000000000" pitchFamily="50" charset="0"/>
            </a:endParaRP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Tracy feldman</a:t>
            </a:r>
          </a:p>
          <a:p>
            <a:pPr algn="r"/>
            <a:r>
              <a:rPr lang="en-US" sz="1400" i="1" dirty="0">
                <a:latin typeface="Articulat CF v2 Medium" panose="00000600000000000000" pitchFamily="50" charset="0"/>
              </a:rPr>
              <a:t>St. Andrews University,</a:t>
            </a:r>
          </a:p>
          <a:p>
            <a:pPr algn="r"/>
            <a:r>
              <a:rPr lang="en-US" sz="1400" i="1" dirty="0">
                <a:latin typeface="Articulat CF v2 Medium" panose="00000600000000000000" pitchFamily="50" charset="0"/>
              </a:rPr>
              <a:t>A Branch of Webber International University</a:t>
            </a:r>
          </a:p>
        </p:txBody>
      </p:sp>
      <p:pic>
        <p:nvPicPr>
          <p:cNvPr id="4" name="Picture 3">
            <a:extLst>
              <a:ext uri="{FF2B5EF4-FFF2-40B4-BE49-F238E27FC236}">
                <a16:creationId xmlns:a16="http://schemas.microsoft.com/office/drawing/2014/main" id="{6E93AAB7-62ED-488E-9092-9FFD77A8C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1449" y="1557053"/>
            <a:ext cx="3788672" cy="3925832"/>
          </a:xfrm>
          <a:prstGeom prst="rect">
            <a:avLst/>
          </a:prstGeom>
        </p:spPr>
      </p:pic>
    </p:spTree>
    <p:extLst>
      <p:ext uri="{BB962C8B-B14F-4D97-AF65-F5344CB8AC3E}">
        <p14:creationId xmlns:p14="http://schemas.microsoft.com/office/powerpoint/2010/main" val="352800021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63884" y="562269"/>
            <a:ext cx="3301139" cy="5129353"/>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I have so enjoyed </a:t>
            </a:r>
            <a:r>
              <a:rPr lang="en-US" dirty="0">
                <a:solidFill>
                  <a:srgbClr val="9E2064"/>
                </a:solidFill>
                <a:latin typeface="Articulat CF v2 Bold" panose="00000800000000000000" pitchFamily="50" charset="0"/>
              </a:rPr>
              <a:t>opening up my mind to new ways of learning </a:t>
            </a:r>
            <a:r>
              <a:rPr lang="en-US" sz="1600" dirty="0">
                <a:latin typeface="Articulat CF v2 Medium" panose="00000600000000000000" pitchFamily="50" charset="0"/>
              </a:rPr>
              <a:t>and seeing the natural world from these certification workshops…as well as </a:t>
            </a:r>
          </a:p>
          <a:p>
            <a:pPr>
              <a:lnSpc>
                <a:spcPct val="150000"/>
              </a:lnSpc>
            </a:pPr>
            <a:r>
              <a:rPr lang="en-US" sz="1600" dirty="0">
                <a:latin typeface="Articulat CF v2 Medium" panose="00000600000000000000" pitchFamily="50" charset="0"/>
              </a:rPr>
              <a:t>learning from the people attending along with me. </a:t>
            </a:r>
          </a:p>
          <a:p>
            <a:pPr>
              <a:lnSpc>
                <a:spcPct val="150000"/>
              </a:lnSpc>
            </a:pPr>
            <a:r>
              <a:rPr lang="en-US" sz="1600" dirty="0">
                <a:latin typeface="Articulat CF v2 Medium" panose="00000600000000000000" pitchFamily="50" charset="0"/>
              </a:rPr>
              <a:t>There are always little pearls</a:t>
            </a:r>
          </a:p>
          <a:p>
            <a:pPr>
              <a:lnSpc>
                <a:spcPct val="150000"/>
              </a:lnSpc>
            </a:pPr>
            <a:r>
              <a:rPr lang="en-US" sz="1600" dirty="0">
                <a:latin typeface="Articulat CF v2 Medium" panose="00000600000000000000" pitchFamily="50" charset="0"/>
              </a:rPr>
              <a:t>of knowledge to be plucked </a:t>
            </a:r>
          </a:p>
          <a:p>
            <a:pPr>
              <a:lnSpc>
                <a:spcPct val="150000"/>
              </a:lnSpc>
            </a:pPr>
            <a:r>
              <a:rPr lang="en-US" sz="1600" dirty="0">
                <a:latin typeface="Articulat CF v2 Medium" panose="00000600000000000000" pitchFamily="50" charset="0"/>
              </a:rPr>
              <a:t>from each person you meet!</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Wendy foley</a:t>
            </a:r>
          </a:p>
          <a:p>
            <a:pPr>
              <a:lnSpc>
                <a:spcPct val="150000"/>
              </a:lnSpc>
            </a:pPr>
            <a:r>
              <a:rPr lang="en-US" sz="1400" i="1" dirty="0">
                <a:latin typeface="Articulat CF v2 Medium" panose="00000600000000000000" pitchFamily="50" charset="0"/>
              </a:rPr>
              <a:t>North Carolina Zoo</a:t>
            </a:r>
          </a:p>
        </p:txBody>
      </p:sp>
      <p:pic>
        <p:nvPicPr>
          <p:cNvPr id="3" name="Picture 2">
            <a:extLst>
              <a:ext uri="{FF2B5EF4-FFF2-40B4-BE49-F238E27FC236}">
                <a16:creationId xmlns:a16="http://schemas.microsoft.com/office/drawing/2014/main" id="{634F9B30-2798-41F1-BBED-2FD0D8BF7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470" y="1275434"/>
            <a:ext cx="3788672" cy="3925832"/>
          </a:xfrm>
          <a:prstGeom prst="rect">
            <a:avLst/>
          </a:prstGeom>
        </p:spPr>
      </p:pic>
    </p:spTree>
    <p:extLst>
      <p:ext uri="{BB962C8B-B14F-4D97-AF65-F5344CB8AC3E}">
        <p14:creationId xmlns:p14="http://schemas.microsoft.com/office/powerpoint/2010/main" val="250471768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968314" y="1071757"/>
            <a:ext cx="3041404" cy="3929024"/>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It’s nice to </a:t>
            </a:r>
            <a:r>
              <a:rPr lang="en-US" dirty="0">
                <a:solidFill>
                  <a:srgbClr val="9E2064"/>
                </a:solidFill>
                <a:latin typeface="Articulat CF v2 Bold" panose="00000800000000000000" pitchFamily="50" charset="0"/>
              </a:rPr>
              <a:t>see other people just as passionate about providing a quality education program</a:t>
            </a:r>
            <a:r>
              <a:rPr lang="en-US" sz="1600" dirty="0">
                <a:latin typeface="Articulat CF v2 Medium" panose="00000600000000000000" pitchFamily="50" charset="0"/>
              </a:rPr>
              <a:t>, and to brainstorm about the </a:t>
            </a:r>
          </a:p>
          <a:p>
            <a:pPr algn="r">
              <a:lnSpc>
                <a:spcPct val="150000"/>
              </a:lnSpc>
            </a:pPr>
            <a:r>
              <a:rPr lang="en-US" sz="1600" dirty="0">
                <a:latin typeface="Articulat CF v2 Medium" panose="00000600000000000000" pitchFamily="50" charset="0"/>
              </a:rPr>
              <a:t>program evaluation process for program offerings.</a:t>
            </a: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Amy kinsella</a:t>
            </a:r>
          </a:p>
          <a:p>
            <a:pPr algn="r">
              <a:lnSpc>
                <a:spcPct val="150000"/>
              </a:lnSpc>
            </a:pPr>
            <a:r>
              <a:rPr lang="en-US" sz="1400" i="1" dirty="0">
                <a:latin typeface="Articulat CF v2 Medium" panose="00000600000000000000" pitchFamily="50" charset="0"/>
              </a:rPr>
              <a:t>NC Forest Service</a:t>
            </a:r>
          </a:p>
        </p:txBody>
      </p:sp>
      <p:pic>
        <p:nvPicPr>
          <p:cNvPr id="5" name="Picture 4">
            <a:extLst>
              <a:ext uri="{FF2B5EF4-FFF2-40B4-BE49-F238E27FC236}">
                <a16:creationId xmlns:a16="http://schemas.microsoft.com/office/drawing/2014/main" id="{CFB5E3F1-5445-4C66-B939-C8E92A1A0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9319" y="1462209"/>
            <a:ext cx="3788672" cy="3925832"/>
          </a:xfrm>
          <a:prstGeom prst="rect">
            <a:avLst/>
          </a:prstGeom>
        </p:spPr>
      </p:pic>
    </p:spTree>
    <p:extLst>
      <p:ext uri="{BB962C8B-B14F-4D97-AF65-F5344CB8AC3E}">
        <p14:creationId xmlns:p14="http://schemas.microsoft.com/office/powerpoint/2010/main" val="198998176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67780" y="585025"/>
            <a:ext cx="3301139" cy="4298356"/>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certification program allowed me to grow personally and professionally. The program gave me the opportunity to travel the state, gain new skills as an educator, and </a:t>
            </a:r>
            <a:r>
              <a:rPr lang="en-US" dirty="0">
                <a:solidFill>
                  <a:srgbClr val="9E2064"/>
                </a:solidFill>
                <a:latin typeface="Articulat CF v2 Bold" panose="00000800000000000000" pitchFamily="50" charset="0"/>
              </a:rPr>
              <a:t>meet a wonderful community </a:t>
            </a:r>
          </a:p>
          <a:p>
            <a:pPr>
              <a:lnSpc>
                <a:spcPct val="150000"/>
              </a:lnSpc>
            </a:pPr>
            <a:r>
              <a:rPr lang="en-US" dirty="0">
                <a:solidFill>
                  <a:srgbClr val="9E2064"/>
                </a:solidFill>
                <a:latin typeface="Articulat CF v2 Bold" panose="00000800000000000000" pitchFamily="50" charset="0"/>
              </a:rPr>
              <a:t>of fellow nature nerds!</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Ashley hamlet</a:t>
            </a:r>
          </a:p>
          <a:p>
            <a:pPr>
              <a:lnSpc>
                <a:spcPct val="150000"/>
              </a:lnSpc>
            </a:pPr>
            <a:r>
              <a:rPr lang="en-US" sz="1400" i="1" dirty="0">
                <a:latin typeface="Articulat CF v2 Medium" panose="00000600000000000000" pitchFamily="50" charset="0"/>
              </a:rPr>
              <a:t>Sylvan Heights Bird Park</a:t>
            </a:r>
          </a:p>
        </p:txBody>
      </p:sp>
      <p:pic>
        <p:nvPicPr>
          <p:cNvPr id="5" name="Picture 4">
            <a:extLst>
              <a:ext uri="{FF2B5EF4-FFF2-40B4-BE49-F238E27FC236}">
                <a16:creationId xmlns:a16="http://schemas.microsoft.com/office/drawing/2014/main" id="{2E9134D8-8F7F-49D8-8E9F-16A2AD31D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1554" y="1462208"/>
            <a:ext cx="3788672" cy="3925832"/>
          </a:xfrm>
          <a:prstGeom prst="rect">
            <a:avLst/>
          </a:prstGeom>
        </p:spPr>
      </p:pic>
    </p:spTree>
    <p:extLst>
      <p:ext uri="{BB962C8B-B14F-4D97-AF65-F5344CB8AC3E}">
        <p14:creationId xmlns:p14="http://schemas.microsoft.com/office/powerpoint/2010/main" val="133324927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420561" y="642388"/>
            <a:ext cx="3581133" cy="4944687"/>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As a formal educator, being able to model the facilitators at different workshops and educational experiences has </a:t>
            </a:r>
            <a:r>
              <a:rPr lang="en-US" dirty="0">
                <a:solidFill>
                  <a:srgbClr val="9E2064"/>
                </a:solidFill>
                <a:latin typeface="Articulat CF v2 Bold" panose="00000800000000000000" pitchFamily="50" charset="0"/>
              </a:rPr>
              <a:t>improved </a:t>
            </a:r>
          </a:p>
          <a:p>
            <a:pPr algn="r">
              <a:lnSpc>
                <a:spcPct val="150000"/>
              </a:lnSpc>
            </a:pPr>
            <a:r>
              <a:rPr lang="en-US" dirty="0">
                <a:solidFill>
                  <a:srgbClr val="9E2064"/>
                </a:solidFill>
                <a:latin typeface="Articulat CF v2 Bold" panose="00000800000000000000" pitchFamily="50" charset="0"/>
              </a:rPr>
              <a:t>my lesson planning and </a:t>
            </a:r>
          </a:p>
          <a:p>
            <a:pPr algn="r">
              <a:lnSpc>
                <a:spcPct val="150000"/>
              </a:lnSpc>
            </a:pPr>
            <a:r>
              <a:rPr lang="en-US" dirty="0">
                <a:solidFill>
                  <a:srgbClr val="9E2064"/>
                </a:solidFill>
                <a:latin typeface="Articulat CF v2 Bold" panose="00000800000000000000" pitchFamily="50" charset="0"/>
              </a:rPr>
              <a:t>delivery. </a:t>
            </a:r>
            <a:r>
              <a:rPr lang="en-US" sz="1600" dirty="0">
                <a:latin typeface="Articulat CF v2 Medium" panose="00000600000000000000" pitchFamily="50" charset="0"/>
              </a:rPr>
              <a:t>The opportunity to </a:t>
            </a:r>
          </a:p>
          <a:p>
            <a:pPr algn="r">
              <a:lnSpc>
                <a:spcPct val="150000"/>
              </a:lnSpc>
            </a:pPr>
            <a:r>
              <a:rPr lang="en-US" sz="1600" dirty="0">
                <a:latin typeface="Articulat CF v2 Medium" panose="00000600000000000000" pitchFamily="50" charset="0"/>
              </a:rPr>
              <a:t>visit so many parts of the</a:t>
            </a:r>
          </a:p>
          <a:p>
            <a:pPr algn="r">
              <a:lnSpc>
                <a:spcPct val="150000"/>
              </a:lnSpc>
            </a:pPr>
            <a:r>
              <a:rPr lang="en-US" sz="1600" dirty="0">
                <a:latin typeface="Articulat CF v2 Medium" panose="00000600000000000000" pitchFamily="50" charset="0"/>
              </a:rPr>
              <a:t>state and network with other</a:t>
            </a:r>
          </a:p>
          <a:p>
            <a:pPr algn="r">
              <a:lnSpc>
                <a:spcPct val="150000"/>
              </a:lnSpc>
            </a:pPr>
            <a:r>
              <a:rPr lang="en-US" sz="1600" dirty="0">
                <a:latin typeface="Articulat CF v2 Medium" panose="00000600000000000000" pitchFamily="50" charset="0"/>
              </a:rPr>
              <a:t> educators was also valuable.</a:t>
            </a: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Diane folk</a:t>
            </a:r>
          </a:p>
          <a:p>
            <a:pPr algn="r"/>
            <a:r>
              <a:rPr lang="en-US" sz="1400" i="1" dirty="0">
                <a:latin typeface="Articulat CF v2 Medium" panose="00000600000000000000" pitchFamily="50" charset="0"/>
              </a:rPr>
              <a:t>Horizons Unlimited/</a:t>
            </a:r>
          </a:p>
          <a:p>
            <a:pPr algn="r"/>
            <a:r>
              <a:rPr lang="en-US" sz="1400" i="1" dirty="0">
                <a:latin typeface="Articulat CF v2 Medium" panose="00000600000000000000" pitchFamily="50" charset="0"/>
              </a:rPr>
              <a:t>Rowan-Salisbury Schools</a:t>
            </a:r>
          </a:p>
        </p:txBody>
      </p:sp>
      <p:pic>
        <p:nvPicPr>
          <p:cNvPr id="4" name="Picture 3">
            <a:extLst>
              <a:ext uri="{FF2B5EF4-FFF2-40B4-BE49-F238E27FC236}">
                <a16:creationId xmlns:a16="http://schemas.microsoft.com/office/drawing/2014/main" id="{0B3448C8-FB4D-41ED-9F8B-8F94767D35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232" y="1390795"/>
            <a:ext cx="3788672" cy="3925832"/>
          </a:xfrm>
          <a:prstGeom prst="rect">
            <a:avLst/>
          </a:prstGeom>
        </p:spPr>
      </p:pic>
    </p:spTree>
    <p:extLst>
      <p:ext uri="{BB962C8B-B14F-4D97-AF65-F5344CB8AC3E}">
        <p14:creationId xmlns:p14="http://schemas.microsoft.com/office/powerpoint/2010/main" val="331829953"/>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63884" y="436435"/>
            <a:ext cx="3301139" cy="5729517"/>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It has been very interesting and gratifying to help educate the public on our native plants and to care for and then release turtles back to the ocean. Both </a:t>
            </a:r>
          </a:p>
          <a:p>
            <a:pPr>
              <a:lnSpc>
                <a:spcPct val="150000"/>
              </a:lnSpc>
            </a:pPr>
            <a:r>
              <a:rPr lang="en-US" sz="1600" dirty="0">
                <a:latin typeface="Articulat CF v2 Medium" panose="00000600000000000000" pitchFamily="50" charset="0"/>
              </a:rPr>
              <a:t>activities are opportunities to teach the public. I enjoy </a:t>
            </a:r>
          </a:p>
          <a:p>
            <a:pPr>
              <a:lnSpc>
                <a:spcPct val="150000"/>
              </a:lnSpc>
            </a:pPr>
            <a:r>
              <a:rPr lang="en-US" dirty="0">
                <a:solidFill>
                  <a:srgbClr val="9E2064"/>
                </a:solidFill>
                <a:latin typeface="Articulat CF v2 Bold" panose="00000800000000000000" pitchFamily="50" charset="0"/>
              </a:rPr>
              <a:t>raising awareness and appreciation of nature.</a:t>
            </a:r>
            <a:r>
              <a:rPr lang="en-US" sz="2000" dirty="0">
                <a:solidFill>
                  <a:srgbClr val="9E2064"/>
                </a:solidFill>
                <a:latin typeface="Articulat CF v2 Bold" panose="00000800000000000000" pitchFamily="50" charset="0"/>
              </a:rPr>
              <a:t> </a:t>
            </a:r>
          </a:p>
          <a:p>
            <a:pPr>
              <a:lnSpc>
                <a:spcPct val="150000"/>
              </a:lnSpc>
            </a:pPr>
            <a:r>
              <a:rPr lang="en-US" sz="1600" dirty="0">
                <a:latin typeface="Articulat CF v2 Medium" panose="00000600000000000000" pitchFamily="50" charset="0"/>
              </a:rPr>
              <a:t>The certification program has helped me do this. </a:t>
            </a:r>
            <a:endParaRPr lang="en-US" sz="1600" cap="all" dirty="0">
              <a:latin typeface="Articulat CF v2 Medium" panose="00000600000000000000" pitchFamily="50" charset="0"/>
            </a:endParaRP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Alice Elaine mckeown</a:t>
            </a:r>
          </a:p>
          <a:p>
            <a:r>
              <a:rPr lang="en-US" sz="1400" i="1" dirty="0">
                <a:latin typeface="Articulat CF v2 Medium" panose="00000600000000000000" pitchFamily="50" charset="0"/>
              </a:rPr>
              <a:t>North Carolina Aquarium on </a:t>
            </a:r>
          </a:p>
          <a:p>
            <a:r>
              <a:rPr lang="en-US" sz="1400" i="1" dirty="0">
                <a:latin typeface="Articulat CF v2 Medium" panose="00000600000000000000" pitchFamily="50" charset="0"/>
              </a:rPr>
              <a:t>Roanoke Island</a:t>
            </a:r>
          </a:p>
        </p:txBody>
      </p:sp>
      <p:pic>
        <p:nvPicPr>
          <p:cNvPr id="3" name="Picture 2">
            <a:extLst>
              <a:ext uri="{FF2B5EF4-FFF2-40B4-BE49-F238E27FC236}">
                <a16:creationId xmlns:a16="http://schemas.microsoft.com/office/drawing/2014/main" id="{F0519754-F698-4BB5-A465-13BA9CD0B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057" y="942091"/>
            <a:ext cx="3788672" cy="3925832"/>
          </a:xfrm>
          <a:prstGeom prst="rect">
            <a:avLst/>
          </a:prstGeom>
        </p:spPr>
      </p:pic>
    </p:spTree>
    <p:extLst>
      <p:ext uri="{BB962C8B-B14F-4D97-AF65-F5344CB8AC3E}">
        <p14:creationId xmlns:p14="http://schemas.microsoft.com/office/powerpoint/2010/main" val="2512069243"/>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603998" y="556145"/>
            <a:ext cx="3375876" cy="4621522"/>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Traveling from the mountains to the sea attending certification programs and site visits was the best! Interacting with formal and</a:t>
            </a:r>
          </a:p>
          <a:p>
            <a:pPr algn="r">
              <a:lnSpc>
                <a:spcPct val="150000"/>
              </a:lnSpc>
            </a:pPr>
            <a:r>
              <a:rPr lang="en-US" sz="1600" dirty="0">
                <a:latin typeface="Articulat CF v2 Medium" panose="00000600000000000000" pitchFamily="50" charset="0"/>
              </a:rPr>
              <a:t> informal educators during workshops and site visits provided </a:t>
            </a:r>
            <a:r>
              <a:rPr lang="en-US" dirty="0">
                <a:solidFill>
                  <a:srgbClr val="9E2064"/>
                </a:solidFill>
                <a:latin typeface="Articulat CF v2 Bold" panose="00000800000000000000" pitchFamily="50" charset="0"/>
              </a:rPr>
              <a:t>a solid background to launch a second career in nonformal environmental education. </a:t>
            </a: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Karen dunn</a:t>
            </a:r>
          </a:p>
          <a:p>
            <a:pPr algn="r">
              <a:lnSpc>
                <a:spcPct val="150000"/>
              </a:lnSpc>
            </a:pPr>
            <a:r>
              <a:rPr lang="en-US" sz="1400" i="1" dirty="0">
                <a:latin typeface="Articulat CF v2 Medium" panose="00000600000000000000" pitchFamily="50" charset="0"/>
              </a:rPr>
              <a:t>Carolina Ocean Studies</a:t>
            </a:r>
          </a:p>
        </p:txBody>
      </p:sp>
      <p:pic>
        <p:nvPicPr>
          <p:cNvPr id="5" name="Picture 4">
            <a:extLst>
              <a:ext uri="{FF2B5EF4-FFF2-40B4-BE49-F238E27FC236}">
                <a16:creationId xmlns:a16="http://schemas.microsoft.com/office/drawing/2014/main" id="{FF689DCD-FA10-4A69-814B-051AADB43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734" y="1027907"/>
            <a:ext cx="3788672" cy="3925832"/>
          </a:xfrm>
          <a:prstGeom prst="rect">
            <a:avLst/>
          </a:prstGeom>
        </p:spPr>
      </p:pic>
    </p:spTree>
    <p:extLst>
      <p:ext uri="{BB962C8B-B14F-4D97-AF65-F5344CB8AC3E}">
        <p14:creationId xmlns:p14="http://schemas.microsoft.com/office/powerpoint/2010/main" val="4284532160"/>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05161" y="864273"/>
            <a:ext cx="3301139" cy="3985706"/>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This journey has been remarkably rewarding on so many levels, not the least of which was </a:t>
            </a:r>
            <a:r>
              <a:rPr lang="en-US" dirty="0">
                <a:solidFill>
                  <a:srgbClr val="9E2064"/>
                </a:solidFill>
                <a:latin typeface="Articulat CF v2 Bold" panose="00000800000000000000" pitchFamily="50" charset="0"/>
              </a:rPr>
              <a:t>meeting all the wonderful educators </a:t>
            </a:r>
          </a:p>
          <a:p>
            <a:pPr>
              <a:lnSpc>
                <a:spcPct val="150000"/>
              </a:lnSpc>
            </a:pPr>
            <a:r>
              <a:rPr lang="en-US" sz="1600" dirty="0">
                <a:latin typeface="Articulat CF v2 Medium" panose="00000600000000000000" pitchFamily="50" charset="0"/>
              </a:rPr>
              <a:t>at the various workshops </a:t>
            </a:r>
          </a:p>
          <a:p>
            <a:pPr>
              <a:lnSpc>
                <a:spcPct val="150000"/>
              </a:lnSpc>
            </a:pPr>
            <a:r>
              <a:rPr lang="en-US" sz="1600" dirty="0">
                <a:latin typeface="Articulat CF v2 Medium" panose="00000600000000000000" pitchFamily="50" charset="0"/>
              </a:rPr>
              <a:t>and classes.</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Ben wittenberg</a:t>
            </a:r>
          </a:p>
          <a:p>
            <a:r>
              <a:rPr lang="en-US" sz="1400" i="1" dirty="0">
                <a:latin typeface="Articulat CF v2 Medium" panose="00000600000000000000" pitchFamily="50" charset="0"/>
              </a:rPr>
              <a:t>Wake County Parks, </a:t>
            </a:r>
          </a:p>
          <a:p>
            <a:r>
              <a:rPr lang="en-US" sz="1400" i="1" dirty="0">
                <a:latin typeface="Articulat CF v2 Medium" panose="00000600000000000000" pitchFamily="50" charset="0"/>
              </a:rPr>
              <a:t>Recreation &amp; Open Space</a:t>
            </a:r>
          </a:p>
        </p:txBody>
      </p:sp>
      <p:pic>
        <p:nvPicPr>
          <p:cNvPr id="5" name="Picture 4">
            <a:extLst>
              <a:ext uri="{FF2B5EF4-FFF2-40B4-BE49-F238E27FC236}">
                <a16:creationId xmlns:a16="http://schemas.microsoft.com/office/drawing/2014/main" id="{E6B75611-9B47-4883-B3EE-82CE01111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222" y="1235705"/>
            <a:ext cx="3788672" cy="3925832"/>
          </a:xfrm>
          <a:prstGeom prst="rect">
            <a:avLst/>
          </a:prstGeom>
        </p:spPr>
      </p:pic>
    </p:spTree>
    <p:extLst>
      <p:ext uri="{BB962C8B-B14F-4D97-AF65-F5344CB8AC3E}">
        <p14:creationId xmlns:p14="http://schemas.microsoft.com/office/powerpoint/2010/main" val="1684050733"/>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478123" y="1027907"/>
            <a:ext cx="3477747" cy="3144194"/>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The various </a:t>
            </a:r>
            <a:r>
              <a:rPr lang="en-US" dirty="0">
                <a:solidFill>
                  <a:srgbClr val="9E2064"/>
                </a:solidFill>
                <a:latin typeface="Articulat CF v2 Bold" panose="00000800000000000000" pitchFamily="50" charset="0"/>
              </a:rPr>
              <a:t>workshops</a:t>
            </a:r>
          </a:p>
          <a:p>
            <a:pPr algn="r">
              <a:lnSpc>
                <a:spcPct val="150000"/>
              </a:lnSpc>
            </a:pPr>
            <a:r>
              <a:rPr lang="en-US" dirty="0">
                <a:solidFill>
                  <a:srgbClr val="9E2064"/>
                </a:solidFill>
                <a:latin typeface="Articulat CF v2 Bold" panose="00000800000000000000" pitchFamily="50" charset="0"/>
              </a:rPr>
              <a:t> allowed me to meet</a:t>
            </a:r>
          </a:p>
          <a:p>
            <a:pPr algn="r">
              <a:lnSpc>
                <a:spcPct val="150000"/>
              </a:lnSpc>
            </a:pPr>
            <a:r>
              <a:rPr lang="en-US" dirty="0">
                <a:solidFill>
                  <a:srgbClr val="9E2064"/>
                </a:solidFill>
                <a:latin typeface="Articulat CF v2 Bold" panose="00000800000000000000" pitchFamily="50" charset="0"/>
              </a:rPr>
              <a:t> many educators </a:t>
            </a:r>
          </a:p>
          <a:p>
            <a:pPr algn="r">
              <a:lnSpc>
                <a:spcPct val="150000"/>
              </a:lnSpc>
            </a:pPr>
            <a:r>
              <a:rPr lang="en-US" sz="1600" dirty="0">
                <a:latin typeface="Articulat CF v2 Medium" panose="00000600000000000000" pitchFamily="50" charset="0"/>
              </a:rPr>
              <a:t>across the state. </a:t>
            </a:r>
            <a:br>
              <a:rPr lang="en-US" sz="1600" dirty="0">
                <a:latin typeface="Articulat CF v2 Medium" panose="00000600000000000000" pitchFamily="50" charset="0"/>
              </a:rPr>
            </a:br>
            <a:endParaRPr lang="en-US" sz="1600" dirty="0">
              <a:latin typeface="Articulat CF v2 Medium" panose="00000600000000000000" pitchFamily="50" charset="0"/>
            </a:endParaRP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Carla williams</a:t>
            </a:r>
          </a:p>
          <a:p>
            <a:pPr algn="r">
              <a:lnSpc>
                <a:spcPct val="150000"/>
              </a:lnSpc>
            </a:pPr>
            <a:r>
              <a:rPr lang="en-US" sz="1400" i="1" dirty="0">
                <a:latin typeface="Articulat CF v2 Medium" panose="00000600000000000000" pitchFamily="50" charset="0"/>
              </a:rPr>
              <a:t>Mount Mitchell State Park</a:t>
            </a:r>
          </a:p>
        </p:txBody>
      </p:sp>
      <p:pic>
        <p:nvPicPr>
          <p:cNvPr id="5" name="Picture 4">
            <a:extLst>
              <a:ext uri="{FF2B5EF4-FFF2-40B4-BE49-F238E27FC236}">
                <a16:creationId xmlns:a16="http://schemas.microsoft.com/office/drawing/2014/main" id="{DD2B14FB-14CB-45D5-863A-F5EFFD6C61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7664" y="1255389"/>
            <a:ext cx="3788672" cy="3925832"/>
          </a:xfrm>
          <a:prstGeom prst="rect">
            <a:avLst/>
          </a:prstGeom>
        </p:spPr>
      </p:pic>
    </p:spTree>
    <p:extLst>
      <p:ext uri="{BB962C8B-B14F-4D97-AF65-F5344CB8AC3E}">
        <p14:creationId xmlns:p14="http://schemas.microsoft.com/office/powerpoint/2010/main" val="379255642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509076" y="650351"/>
            <a:ext cx="3587481" cy="4575355"/>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I’ve been an environmental educator since 2004, but I was new to North Carolina as of 2015. The certification program provided me a wonderful opportunity to become acquainted with </a:t>
            </a:r>
            <a:r>
              <a:rPr lang="en-US" dirty="0">
                <a:solidFill>
                  <a:srgbClr val="9E2064"/>
                </a:solidFill>
                <a:latin typeface="Articulat CF v2 Bold" panose="00000800000000000000" pitchFamily="50" charset="0"/>
              </a:rPr>
              <a:t>the people and the wild places </a:t>
            </a:r>
            <a:r>
              <a:rPr lang="en-US" sz="1600" dirty="0">
                <a:latin typeface="Articulat CF v2 Medium" panose="00000600000000000000" pitchFamily="50" charset="0"/>
              </a:rPr>
              <a:t>that make being an environmental educator in North Carolina so special.</a:t>
            </a:r>
            <a:r>
              <a:rPr lang="en-US" sz="1600" dirty="0">
                <a:solidFill>
                  <a:srgbClr val="9E2064"/>
                </a:solidFill>
                <a:latin typeface="Articulat CF v2 Bold" panose="00000800000000000000" pitchFamily="50" charset="0"/>
              </a:rPr>
              <a:t> </a:t>
            </a: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Paul mazzei</a:t>
            </a:r>
          </a:p>
          <a:p>
            <a:pPr algn="r">
              <a:lnSpc>
                <a:spcPct val="150000"/>
              </a:lnSpc>
            </a:pPr>
            <a:r>
              <a:rPr lang="en-US" sz="1400" i="1" dirty="0">
                <a:latin typeface="Articulat CF v2 Medium" panose="00000600000000000000" pitchFamily="50" charset="0"/>
              </a:rPr>
              <a:t>NC Aquarium on Roanoke Island</a:t>
            </a:r>
          </a:p>
        </p:txBody>
      </p:sp>
      <p:pic>
        <p:nvPicPr>
          <p:cNvPr id="5" name="Picture 4">
            <a:extLst>
              <a:ext uri="{FF2B5EF4-FFF2-40B4-BE49-F238E27FC236}">
                <a16:creationId xmlns:a16="http://schemas.microsoft.com/office/drawing/2014/main" id="{51F8EE7D-4135-418D-862C-E928CFBFE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0676" y="1224373"/>
            <a:ext cx="3788672" cy="3925832"/>
          </a:xfrm>
          <a:prstGeom prst="rect">
            <a:avLst/>
          </a:prstGeom>
        </p:spPr>
      </p:pic>
    </p:spTree>
    <p:extLst>
      <p:ext uri="{BB962C8B-B14F-4D97-AF65-F5344CB8AC3E}">
        <p14:creationId xmlns:p14="http://schemas.microsoft.com/office/powerpoint/2010/main" val="2039905601"/>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55495" y="914607"/>
            <a:ext cx="3301139" cy="4078039"/>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program allowed me to have the opportunity to take various workshops taught by </a:t>
            </a:r>
            <a:r>
              <a:rPr lang="en-US" dirty="0">
                <a:solidFill>
                  <a:srgbClr val="9E2064"/>
                </a:solidFill>
                <a:latin typeface="Articulat CF v2 Bold" panose="00000800000000000000" pitchFamily="50" charset="0"/>
              </a:rPr>
              <a:t>some of the most knowledgeable</a:t>
            </a:r>
          </a:p>
          <a:p>
            <a:pPr>
              <a:lnSpc>
                <a:spcPct val="150000"/>
              </a:lnSpc>
            </a:pPr>
            <a:r>
              <a:rPr lang="en-US" dirty="0">
                <a:solidFill>
                  <a:srgbClr val="9E2064"/>
                </a:solidFill>
                <a:latin typeface="Articulat CF v2 Bold" panose="00000800000000000000" pitchFamily="50" charset="0"/>
              </a:rPr>
              <a:t>and vibrant formal and </a:t>
            </a:r>
          </a:p>
          <a:p>
            <a:pPr>
              <a:lnSpc>
                <a:spcPct val="150000"/>
              </a:lnSpc>
            </a:pPr>
            <a:r>
              <a:rPr lang="en-US" dirty="0">
                <a:solidFill>
                  <a:srgbClr val="9E2064"/>
                </a:solidFill>
                <a:latin typeface="Articulat CF v2 Bold" panose="00000800000000000000" pitchFamily="50" charset="0"/>
              </a:rPr>
              <a:t>non-formal educators</a:t>
            </a:r>
            <a:r>
              <a:rPr lang="en-US" sz="1600" dirty="0">
                <a:latin typeface="Articulat CF v2 Medium" panose="00000600000000000000" pitchFamily="50" charset="0"/>
              </a:rPr>
              <a:t> </a:t>
            </a:r>
          </a:p>
          <a:p>
            <a:pPr>
              <a:lnSpc>
                <a:spcPct val="150000"/>
              </a:lnSpc>
            </a:pPr>
            <a:r>
              <a:rPr lang="en-US" sz="1600" dirty="0">
                <a:latin typeface="Articulat CF v2 Medium" panose="00000600000000000000" pitchFamily="50" charset="0"/>
              </a:rPr>
              <a:t>in North Carolina.</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Anganette byrd</a:t>
            </a:r>
          </a:p>
          <a:p>
            <a:r>
              <a:rPr lang="en-US" sz="1400" i="1" dirty="0">
                <a:latin typeface="Articulat CF v2 Medium" panose="00000600000000000000" pitchFamily="50" charset="0"/>
              </a:rPr>
              <a:t>Mecklenburg Soil and Water Conservation District</a:t>
            </a:r>
          </a:p>
        </p:txBody>
      </p:sp>
      <p:pic>
        <p:nvPicPr>
          <p:cNvPr id="3" name="Picture 2">
            <a:extLst>
              <a:ext uri="{FF2B5EF4-FFF2-40B4-BE49-F238E27FC236}">
                <a16:creationId xmlns:a16="http://schemas.microsoft.com/office/drawing/2014/main" id="{1C00246C-863D-4C87-9DFD-34900AEC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279" y="1458646"/>
            <a:ext cx="3788672" cy="3925832"/>
          </a:xfrm>
          <a:prstGeom prst="rect">
            <a:avLst/>
          </a:prstGeom>
        </p:spPr>
      </p:pic>
    </p:spTree>
    <p:extLst>
      <p:ext uri="{BB962C8B-B14F-4D97-AF65-F5344CB8AC3E}">
        <p14:creationId xmlns:p14="http://schemas.microsoft.com/office/powerpoint/2010/main" val="946526976"/>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427789" y="365126"/>
            <a:ext cx="3477747" cy="5083186"/>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The certification program catapulted me into </a:t>
            </a:r>
            <a:r>
              <a:rPr lang="en-US" dirty="0">
                <a:solidFill>
                  <a:srgbClr val="9E2064"/>
                </a:solidFill>
                <a:latin typeface="Articulat CF v2 Bold" panose="00000800000000000000" pitchFamily="50" charset="0"/>
              </a:rPr>
              <a:t>a world of quality teaching resources</a:t>
            </a:r>
          </a:p>
          <a:p>
            <a:pPr algn="r">
              <a:lnSpc>
                <a:spcPct val="150000"/>
              </a:lnSpc>
            </a:pPr>
            <a:r>
              <a:rPr lang="en-US" dirty="0">
                <a:solidFill>
                  <a:srgbClr val="9E2064"/>
                </a:solidFill>
                <a:latin typeface="Articulat CF v2 Bold" panose="00000800000000000000" pitchFamily="50" charset="0"/>
              </a:rPr>
              <a:t>for place-based, discovery-based environmental </a:t>
            </a:r>
          </a:p>
          <a:p>
            <a:pPr algn="r">
              <a:lnSpc>
                <a:spcPct val="150000"/>
              </a:lnSpc>
            </a:pPr>
            <a:r>
              <a:rPr lang="en-US" dirty="0">
                <a:solidFill>
                  <a:srgbClr val="9E2064"/>
                </a:solidFill>
                <a:latin typeface="Articulat CF v2 Bold" panose="00000800000000000000" pitchFamily="50" charset="0"/>
              </a:rPr>
              <a:t>education </a:t>
            </a:r>
            <a:r>
              <a:rPr lang="en-US" sz="1600" dirty="0">
                <a:latin typeface="Articulat CF v2 Medium" panose="00000600000000000000" pitchFamily="50" charset="0"/>
              </a:rPr>
              <a:t>for students </a:t>
            </a:r>
          </a:p>
          <a:p>
            <a:pPr algn="r">
              <a:lnSpc>
                <a:spcPct val="150000"/>
              </a:lnSpc>
            </a:pPr>
            <a:r>
              <a:rPr lang="en-US" sz="1600" dirty="0">
                <a:latin typeface="Articulat CF v2 Medium" panose="00000600000000000000" pitchFamily="50" charset="0"/>
              </a:rPr>
              <a:t>K through gray. I could not</a:t>
            </a:r>
          </a:p>
          <a:p>
            <a:pPr algn="r">
              <a:lnSpc>
                <a:spcPct val="150000"/>
              </a:lnSpc>
            </a:pPr>
            <a:r>
              <a:rPr lang="en-US" sz="1600" dirty="0">
                <a:latin typeface="Articulat CF v2 Medium" panose="00000600000000000000" pitchFamily="50" charset="0"/>
              </a:rPr>
              <a:t>be prouder to call myself </a:t>
            </a:r>
          </a:p>
          <a:p>
            <a:pPr algn="r">
              <a:lnSpc>
                <a:spcPct val="150000"/>
              </a:lnSpc>
            </a:pPr>
            <a:r>
              <a:rPr lang="en-US" sz="1600" dirty="0">
                <a:latin typeface="Articulat CF v2 Medium" panose="00000600000000000000" pitchFamily="50" charset="0"/>
              </a:rPr>
              <a:t>a Certified North Carolina </a:t>
            </a:r>
          </a:p>
          <a:p>
            <a:pPr algn="r">
              <a:lnSpc>
                <a:spcPct val="150000"/>
              </a:lnSpc>
            </a:pPr>
            <a:r>
              <a:rPr lang="en-US" sz="1600" dirty="0">
                <a:latin typeface="Articulat CF v2 Medium" panose="00000600000000000000" pitchFamily="50" charset="0"/>
              </a:rPr>
              <a:t>Environmental Educator.</a:t>
            </a: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Mandy nix</a:t>
            </a:r>
          </a:p>
          <a:p>
            <a:pPr algn="r">
              <a:lnSpc>
                <a:spcPct val="150000"/>
              </a:lnSpc>
            </a:pPr>
            <a:r>
              <a:rPr lang="en-US" sz="1400" i="1" dirty="0">
                <a:latin typeface="Articulat CF v2 Medium" panose="00000600000000000000" pitchFamily="50" charset="0"/>
              </a:rPr>
              <a:t>Stroud Water Research Center</a:t>
            </a:r>
          </a:p>
        </p:txBody>
      </p:sp>
      <p:pic>
        <p:nvPicPr>
          <p:cNvPr id="4" name="Picture 3">
            <a:extLst>
              <a:ext uri="{FF2B5EF4-FFF2-40B4-BE49-F238E27FC236}">
                <a16:creationId xmlns:a16="http://schemas.microsoft.com/office/drawing/2014/main" id="{7AC0B4C7-9578-4FF8-A21D-5759F30E86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4716" y="2063564"/>
            <a:ext cx="3788672" cy="3925832"/>
          </a:xfrm>
          <a:prstGeom prst="rect">
            <a:avLst/>
          </a:prstGeom>
        </p:spPr>
      </p:pic>
    </p:spTree>
    <p:extLst>
      <p:ext uri="{BB962C8B-B14F-4D97-AF65-F5344CB8AC3E}">
        <p14:creationId xmlns:p14="http://schemas.microsoft.com/office/powerpoint/2010/main" val="62747096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322607" y="1032053"/>
            <a:ext cx="3301139" cy="4575355"/>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Environmental Education Certification Program was not only a ton of fun, but also </a:t>
            </a:r>
            <a:r>
              <a:rPr lang="en-US" dirty="0">
                <a:solidFill>
                  <a:srgbClr val="9E2064"/>
                </a:solidFill>
                <a:latin typeface="Articulat CF v2 Bold" panose="00000800000000000000" pitchFamily="50" charset="0"/>
              </a:rPr>
              <a:t>equipped me with the</a:t>
            </a:r>
          </a:p>
          <a:p>
            <a:pPr>
              <a:lnSpc>
                <a:spcPct val="150000"/>
              </a:lnSpc>
            </a:pPr>
            <a:r>
              <a:rPr lang="en-US" dirty="0">
                <a:solidFill>
                  <a:srgbClr val="9E2064"/>
                </a:solidFill>
                <a:latin typeface="Articulat CF v2 Bold" panose="00000800000000000000" pitchFamily="50" charset="0"/>
              </a:rPr>
              <a:t>tools and networking possibilities </a:t>
            </a:r>
            <a:r>
              <a:rPr lang="en-US" sz="1600" dirty="0">
                <a:latin typeface="Articulat CF v2 Medium" panose="00000600000000000000" pitchFamily="50" charset="0"/>
              </a:rPr>
              <a:t>I needed </a:t>
            </a:r>
          </a:p>
          <a:p>
            <a:pPr>
              <a:lnSpc>
                <a:spcPct val="150000"/>
              </a:lnSpc>
            </a:pPr>
            <a:r>
              <a:rPr lang="en-US" sz="1600" dirty="0">
                <a:latin typeface="Articulat CF v2 Medium" panose="00000600000000000000" pitchFamily="50" charset="0"/>
              </a:rPr>
              <a:t>to gain advancement in</a:t>
            </a:r>
          </a:p>
          <a:p>
            <a:pPr>
              <a:lnSpc>
                <a:spcPct val="150000"/>
              </a:lnSpc>
            </a:pPr>
            <a:r>
              <a:rPr lang="en-US" sz="1600" dirty="0">
                <a:latin typeface="Articulat CF v2 Medium" panose="00000600000000000000" pitchFamily="50" charset="0"/>
              </a:rPr>
              <a:t>my career.</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Ashley martin</a:t>
            </a:r>
          </a:p>
          <a:p>
            <a:r>
              <a:rPr lang="en-US" sz="1400" i="1" dirty="0">
                <a:latin typeface="Articulat CF v2 Medium" panose="00000600000000000000" pitchFamily="50" charset="0"/>
              </a:rPr>
              <a:t>Crowder County Park &amp; </a:t>
            </a:r>
          </a:p>
          <a:p>
            <a:r>
              <a:rPr lang="en-US" sz="1400" i="1" dirty="0">
                <a:latin typeface="Articulat CF v2 Medium" panose="00000600000000000000" pitchFamily="50" charset="0"/>
              </a:rPr>
              <a:t>Historic Yates Mill County Park</a:t>
            </a:r>
          </a:p>
        </p:txBody>
      </p:sp>
      <p:pic>
        <p:nvPicPr>
          <p:cNvPr id="3" name="Picture 2">
            <a:extLst>
              <a:ext uri="{FF2B5EF4-FFF2-40B4-BE49-F238E27FC236}">
                <a16:creationId xmlns:a16="http://schemas.microsoft.com/office/drawing/2014/main" id="{35281337-653F-472F-8C1B-9AACD74D48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165" y="1462208"/>
            <a:ext cx="3788672" cy="3925832"/>
          </a:xfrm>
          <a:prstGeom prst="rect">
            <a:avLst/>
          </a:prstGeom>
        </p:spPr>
      </p:pic>
    </p:spTree>
    <p:extLst>
      <p:ext uri="{BB962C8B-B14F-4D97-AF65-F5344CB8AC3E}">
        <p14:creationId xmlns:p14="http://schemas.microsoft.com/office/powerpoint/2010/main" val="2271381185"/>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56585" y="283421"/>
            <a:ext cx="3477747" cy="6098849"/>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My favorite part of the </a:t>
            </a:r>
            <a:br>
              <a:rPr lang="en-US" sz="1600" dirty="0">
                <a:latin typeface="Articulat CF v2 Medium" panose="00000600000000000000" pitchFamily="50" charset="0"/>
              </a:rPr>
            </a:br>
            <a:r>
              <a:rPr lang="en-US" sz="1600" dirty="0">
                <a:latin typeface="Articulat CF v2 Medium" panose="00000600000000000000" pitchFamily="50" charset="0"/>
              </a:rPr>
              <a:t>certification program is the</a:t>
            </a:r>
          </a:p>
          <a:p>
            <a:pPr algn="r">
              <a:lnSpc>
                <a:spcPct val="150000"/>
              </a:lnSpc>
            </a:pPr>
            <a:r>
              <a:rPr lang="en-US" sz="1600" dirty="0">
                <a:latin typeface="Articulat CF v2 Medium" panose="00000600000000000000" pitchFamily="50" charset="0"/>
              </a:rPr>
              <a:t> fact that we are required to</a:t>
            </a:r>
          </a:p>
          <a:p>
            <a:pPr algn="r">
              <a:lnSpc>
                <a:spcPct val="150000"/>
              </a:lnSpc>
            </a:pPr>
            <a:r>
              <a:rPr lang="en-US" sz="1600" dirty="0">
                <a:latin typeface="Articulat CF v2 Medium" panose="00000600000000000000" pitchFamily="50" charset="0"/>
              </a:rPr>
              <a:t> cover all three regions: </a:t>
            </a:r>
          </a:p>
          <a:p>
            <a:pPr algn="r">
              <a:lnSpc>
                <a:spcPct val="150000"/>
              </a:lnSpc>
            </a:pPr>
            <a:r>
              <a:rPr lang="en-US" sz="1600" dirty="0">
                <a:latin typeface="Articulat CF v2 Medium" panose="00000600000000000000" pitchFamily="50" charset="0"/>
              </a:rPr>
              <a:t>mountains, piedmont and </a:t>
            </a:r>
          </a:p>
          <a:p>
            <a:pPr algn="r">
              <a:lnSpc>
                <a:spcPct val="150000"/>
              </a:lnSpc>
            </a:pPr>
            <a:r>
              <a:rPr lang="en-US" sz="1600" dirty="0">
                <a:latin typeface="Articulat CF v2 Medium" panose="00000600000000000000" pitchFamily="50" charset="0"/>
              </a:rPr>
              <a:t>coastal plains. Because of</a:t>
            </a:r>
          </a:p>
          <a:p>
            <a:pPr algn="r">
              <a:lnSpc>
                <a:spcPct val="150000"/>
              </a:lnSpc>
            </a:pPr>
            <a:r>
              <a:rPr lang="en-US" sz="1600" dirty="0">
                <a:latin typeface="Articulat CF v2 Medium" panose="00000600000000000000" pitchFamily="50" charset="0"/>
              </a:rPr>
              <a:t>this, I was </a:t>
            </a:r>
            <a:r>
              <a:rPr lang="en-US" dirty="0">
                <a:solidFill>
                  <a:srgbClr val="9E2064"/>
                </a:solidFill>
                <a:latin typeface="Articulat CF v2 Bold" panose="00000800000000000000" pitchFamily="50" charset="0"/>
              </a:rPr>
              <a:t>granted the opportunity to travel </a:t>
            </a:r>
          </a:p>
          <a:p>
            <a:pPr algn="r">
              <a:lnSpc>
                <a:spcPct val="150000"/>
              </a:lnSpc>
            </a:pPr>
            <a:r>
              <a:rPr lang="en-US" dirty="0">
                <a:solidFill>
                  <a:srgbClr val="9E2064"/>
                </a:solidFill>
                <a:latin typeface="Articulat CF v2 Bold" panose="00000800000000000000" pitchFamily="50" charset="0"/>
              </a:rPr>
              <a:t>all over North Carolina</a:t>
            </a:r>
            <a:br>
              <a:rPr lang="en-US" dirty="0">
                <a:solidFill>
                  <a:srgbClr val="9E2064"/>
                </a:solidFill>
                <a:latin typeface="Articulat CF v2 Bold" panose="00000800000000000000" pitchFamily="50" charset="0"/>
              </a:rPr>
            </a:br>
            <a:r>
              <a:rPr lang="en-US" sz="1600" dirty="0">
                <a:latin typeface="Articulat CF v2 Medium" panose="00000600000000000000" pitchFamily="50" charset="0"/>
              </a:rPr>
              <a:t> to learn more about</a:t>
            </a:r>
          </a:p>
          <a:p>
            <a:pPr algn="r">
              <a:lnSpc>
                <a:spcPct val="150000"/>
              </a:lnSpc>
            </a:pPr>
            <a:r>
              <a:rPr lang="en-US" sz="1600" dirty="0">
                <a:latin typeface="Articulat CF v2 Medium" panose="00000600000000000000" pitchFamily="50" charset="0"/>
              </a:rPr>
              <a:t>these ecosystems and spend wonderful days or weekends immersed in them!</a:t>
            </a: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Amy long</a:t>
            </a:r>
          </a:p>
          <a:p>
            <a:pPr algn="r">
              <a:lnSpc>
                <a:spcPct val="150000"/>
              </a:lnSpc>
            </a:pPr>
            <a:r>
              <a:rPr lang="en-US" sz="1400" i="1" dirty="0">
                <a:latin typeface="Articulat CF v2 Medium" panose="00000600000000000000" pitchFamily="50" charset="0"/>
              </a:rPr>
              <a:t>UNC Wilmington</a:t>
            </a:r>
          </a:p>
        </p:txBody>
      </p:sp>
      <p:pic>
        <p:nvPicPr>
          <p:cNvPr id="4" name="Picture 3">
            <a:extLst>
              <a:ext uri="{FF2B5EF4-FFF2-40B4-BE49-F238E27FC236}">
                <a16:creationId xmlns:a16="http://schemas.microsoft.com/office/drawing/2014/main" id="{1C297D75-7715-42AF-A7D0-EF1324B27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994" y="1027907"/>
            <a:ext cx="3788672" cy="3925832"/>
          </a:xfrm>
          <a:prstGeom prst="rect">
            <a:avLst/>
          </a:prstGeom>
        </p:spPr>
      </p:pic>
    </p:spTree>
    <p:extLst>
      <p:ext uri="{BB962C8B-B14F-4D97-AF65-F5344CB8AC3E}">
        <p14:creationId xmlns:p14="http://schemas.microsoft.com/office/powerpoint/2010/main" val="1131527526"/>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47106" y="897829"/>
            <a:ext cx="3301139" cy="4575355"/>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program </a:t>
            </a:r>
            <a:r>
              <a:rPr lang="en-US" dirty="0">
                <a:solidFill>
                  <a:srgbClr val="9E2064"/>
                </a:solidFill>
                <a:latin typeface="Articulat CF v2 Bold" panose="00000800000000000000" pitchFamily="50" charset="0"/>
              </a:rPr>
              <a:t>helped me become a better presenter </a:t>
            </a:r>
            <a:r>
              <a:rPr lang="en-US" sz="1600" dirty="0">
                <a:latin typeface="Articulat CF v2 Medium" panose="00000600000000000000" pitchFamily="50" charset="0"/>
              </a:rPr>
              <a:t>and allowed me to see many different styles of teaching. I enjoyed exploring the other</a:t>
            </a:r>
          </a:p>
          <a:p>
            <a:pPr>
              <a:lnSpc>
                <a:spcPct val="150000"/>
              </a:lnSpc>
            </a:pPr>
            <a:r>
              <a:rPr lang="en-US" sz="1600" dirty="0">
                <a:latin typeface="Articulat CF v2 Medium" panose="00000600000000000000" pitchFamily="50" charset="0"/>
              </a:rPr>
              <a:t>environmental education </a:t>
            </a:r>
          </a:p>
          <a:p>
            <a:pPr>
              <a:lnSpc>
                <a:spcPct val="150000"/>
              </a:lnSpc>
            </a:pPr>
            <a:r>
              <a:rPr lang="en-US" sz="1600" dirty="0">
                <a:latin typeface="Articulat CF v2 Medium" panose="00000600000000000000" pitchFamily="50" charset="0"/>
              </a:rPr>
              <a:t>centers and different </a:t>
            </a:r>
          </a:p>
          <a:p>
            <a:pPr>
              <a:lnSpc>
                <a:spcPct val="150000"/>
              </a:lnSpc>
            </a:pPr>
            <a:r>
              <a:rPr lang="en-US" sz="1600" dirty="0">
                <a:latin typeface="Articulat CF v2 Medium" panose="00000600000000000000" pitchFamily="50" charset="0"/>
              </a:rPr>
              <a:t>programs I might not </a:t>
            </a:r>
          </a:p>
          <a:p>
            <a:pPr>
              <a:lnSpc>
                <a:spcPct val="150000"/>
              </a:lnSpc>
            </a:pPr>
            <a:r>
              <a:rPr lang="en-US" sz="1600" dirty="0">
                <a:latin typeface="Articulat CF v2 Medium" panose="00000600000000000000" pitchFamily="50" charset="0"/>
              </a:rPr>
              <a:t>have seen otherwise.</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Andrew snyder</a:t>
            </a:r>
          </a:p>
          <a:p>
            <a:pPr>
              <a:lnSpc>
                <a:spcPct val="150000"/>
              </a:lnSpc>
            </a:pPr>
            <a:r>
              <a:rPr lang="en-US" sz="1400" i="1" dirty="0">
                <a:latin typeface="Articulat CF v2 Medium" panose="00000600000000000000" pitchFamily="50" charset="0"/>
              </a:rPr>
              <a:t>North Carolina Forest Service</a:t>
            </a:r>
          </a:p>
        </p:txBody>
      </p:sp>
      <p:pic>
        <p:nvPicPr>
          <p:cNvPr id="3" name="Picture 2">
            <a:extLst>
              <a:ext uri="{FF2B5EF4-FFF2-40B4-BE49-F238E27FC236}">
                <a16:creationId xmlns:a16="http://schemas.microsoft.com/office/drawing/2014/main" id="{A566291B-BA6B-47AF-9392-EC17E6502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777" y="1462208"/>
            <a:ext cx="3788672" cy="3925832"/>
          </a:xfrm>
          <a:prstGeom prst="rect">
            <a:avLst/>
          </a:prstGeom>
        </p:spPr>
      </p:pic>
    </p:spTree>
    <p:extLst>
      <p:ext uri="{BB962C8B-B14F-4D97-AF65-F5344CB8AC3E}">
        <p14:creationId xmlns:p14="http://schemas.microsoft.com/office/powerpoint/2010/main" val="155116583"/>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62222" y="657710"/>
            <a:ext cx="3683956" cy="5406352"/>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 truly enjoyed </a:t>
            </a:r>
            <a:r>
              <a:rPr lang="en-US" dirty="0">
                <a:solidFill>
                  <a:srgbClr val="9E2064"/>
                </a:solidFill>
                <a:latin typeface="Articulat CF v2 Bold" panose="00000800000000000000" pitchFamily="50" charset="0"/>
              </a:rPr>
              <a:t>the camaraderie of the students who participated in the certification courses. </a:t>
            </a:r>
            <a:r>
              <a:rPr lang="en-US" sz="1600" dirty="0">
                <a:latin typeface="Articulat CF v2 Medium" panose="00000600000000000000" pitchFamily="50" charset="0"/>
              </a:rPr>
              <a:t>The students represent many backgrounds, professions, and personalities, but the common</a:t>
            </a:r>
          </a:p>
          <a:p>
            <a:pPr algn="r">
              <a:lnSpc>
                <a:spcPct val="150000"/>
              </a:lnSpc>
            </a:pPr>
            <a:r>
              <a:rPr lang="en-US" sz="1600" dirty="0">
                <a:latin typeface="Articulat CF v2 Medium" panose="00000600000000000000" pitchFamily="50" charset="0"/>
              </a:rPr>
              <a:t>goal of increasing environmental awareness in both children and</a:t>
            </a:r>
          </a:p>
          <a:p>
            <a:pPr algn="r">
              <a:lnSpc>
                <a:spcPct val="150000"/>
              </a:lnSpc>
            </a:pPr>
            <a:r>
              <a:rPr lang="en-US" sz="1600" dirty="0">
                <a:latin typeface="Articulat CF v2 Medium" panose="00000600000000000000" pitchFamily="50" charset="0"/>
              </a:rPr>
              <a:t>adults created a quiet but strong bond between environmental education program participants.</a:t>
            </a:r>
          </a:p>
          <a:p>
            <a:pPr algn="r">
              <a:lnSpc>
                <a:spcPct val="150000"/>
              </a:lnSpc>
            </a:pPr>
            <a:endParaRPr lang="en-US" cap="all" dirty="0">
              <a:solidFill>
                <a:srgbClr val="669F35"/>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Kay nicholls</a:t>
            </a:r>
          </a:p>
          <a:p>
            <a:pPr algn="r">
              <a:lnSpc>
                <a:spcPct val="150000"/>
              </a:lnSpc>
            </a:pPr>
            <a:r>
              <a:rPr lang="en-US" sz="1400" i="1" dirty="0">
                <a:latin typeface="Articulat CF v2 Medium" panose="00000600000000000000" pitchFamily="50" charset="0"/>
              </a:rPr>
              <a:t>Wilkerson Nature Preserve</a:t>
            </a:r>
          </a:p>
        </p:txBody>
      </p:sp>
      <p:pic>
        <p:nvPicPr>
          <p:cNvPr id="8" name="Picture 7">
            <a:extLst>
              <a:ext uri="{FF2B5EF4-FFF2-40B4-BE49-F238E27FC236}">
                <a16:creationId xmlns:a16="http://schemas.microsoft.com/office/drawing/2014/main" id="{245E182D-85DF-4101-B88A-A31B7F446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4378" y="1583333"/>
            <a:ext cx="3788672" cy="3925832"/>
          </a:xfrm>
          <a:prstGeom prst="rect">
            <a:avLst/>
          </a:prstGeom>
        </p:spPr>
      </p:pic>
    </p:spTree>
    <p:extLst>
      <p:ext uri="{BB962C8B-B14F-4D97-AF65-F5344CB8AC3E}">
        <p14:creationId xmlns:p14="http://schemas.microsoft.com/office/powerpoint/2010/main" val="2389620121"/>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318186" y="492209"/>
            <a:ext cx="3301139" cy="5452518"/>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Thank you so much to the certified educators who taught the workshops that allowed me to become one of you! This program really </a:t>
            </a:r>
            <a:r>
              <a:rPr lang="en-US" dirty="0">
                <a:solidFill>
                  <a:srgbClr val="9E2064"/>
                </a:solidFill>
                <a:latin typeface="Articulat CF v2 Bold" panose="00000800000000000000" pitchFamily="50" charset="0"/>
              </a:rPr>
              <a:t>deepened</a:t>
            </a:r>
          </a:p>
          <a:p>
            <a:pPr>
              <a:lnSpc>
                <a:spcPct val="150000"/>
              </a:lnSpc>
            </a:pPr>
            <a:r>
              <a:rPr lang="en-US" dirty="0">
                <a:solidFill>
                  <a:srgbClr val="9E2064"/>
                </a:solidFill>
                <a:latin typeface="Articulat CF v2 Bold" panose="00000800000000000000" pitchFamily="50" charset="0"/>
              </a:rPr>
              <a:t>my appreciation for all </a:t>
            </a:r>
          </a:p>
          <a:p>
            <a:pPr>
              <a:lnSpc>
                <a:spcPct val="150000"/>
              </a:lnSpc>
            </a:pPr>
            <a:r>
              <a:rPr lang="en-US" dirty="0">
                <a:solidFill>
                  <a:srgbClr val="9E2064"/>
                </a:solidFill>
                <a:latin typeface="Articulat CF v2 Bold" panose="00000800000000000000" pitchFamily="50" charset="0"/>
              </a:rPr>
              <a:t>aspects of North </a:t>
            </a:r>
          </a:p>
          <a:p>
            <a:pPr>
              <a:lnSpc>
                <a:spcPct val="150000"/>
              </a:lnSpc>
            </a:pPr>
            <a:r>
              <a:rPr lang="en-US" dirty="0">
                <a:solidFill>
                  <a:srgbClr val="9E2064"/>
                </a:solidFill>
                <a:latin typeface="Articulat CF v2 Bold" panose="00000800000000000000" pitchFamily="50" charset="0"/>
              </a:rPr>
              <a:t>Carolina, its history,</a:t>
            </a:r>
          </a:p>
          <a:p>
            <a:pPr>
              <a:lnSpc>
                <a:spcPct val="150000"/>
              </a:lnSpc>
            </a:pPr>
            <a:r>
              <a:rPr lang="en-US" dirty="0">
                <a:solidFill>
                  <a:srgbClr val="9E2064"/>
                </a:solidFill>
                <a:latin typeface="Articulat CF v2 Bold" panose="00000800000000000000" pitchFamily="50" charset="0"/>
              </a:rPr>
              <a:t>its citizens, and its </a:t>
            </a:r>
          </a:p>
          <a:p>
            <a:pPr>
              <a:lnSpc>
                <a:spcPct val="150000"/>
              </a:lnSpc>
            </a:pPr>
            <a:r>
              <a:rPr lang="en-US" dirty="0">
                <a:solidFill>
                  <a:srgbClr val="9E2064"/>
                </a:solidFill>
                <a:latin typeface="Articulat CF v2 Bold" panose="00000800000000000000" pitchFamily="50" charset="0"/>
              </a:rPr>
              <a:t>natural wonder.</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Daniel wheeler</a:t>
            </a:r>
          </a:p>
          <a:p>
            <a:r>
              <a:rPr lang="en-US" sz="1400" i="1" dirty="0">
                <a:latin typeface="Articulat CF v2 Medium" panose="00000600000000000000" pitchFamily="50" charset="0"/>
              </a:rPr>
              <a:t>Morehead Planetarium and Science Center</a:t>
            </a:r>
          </a:p>
        </p:txBody>
      </p:sp>
      <p:pic>
        <p:nvPicPr>
          <p:cNvPr id="7" name="Picture 6">
            <a:extLst>
              <a:ext uri="{FF2B5EF4-FFF2-40B4-BE49-F238E27FC236}">
                <a16:creationId xmlns:a16="http://schemas.microsoft.com/office/drawing/2014/main" id="{978F8A3C-8F53-4C9D-9EA0-FA96D53C5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501" y="1255552"/>
            <a:ext cx="3788672" cy="3925832"/>
          </a:xfrm>
          <a:prstGeom prst="rect">
            <a:avLst/>
          </a:prstGeom>
        </p:spPr>
      </p:pic>
    </p:spTree>
    <p:extLst>
      <p:ext uri="{BB962C8B-B14F-4D97-AF65-F5344CB8AC3E}">
        <p14:creationId xmlns:p14="http://schemas.microsoft.com/office/powerpoint/2010/main" val="399579129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494901" y="812576"/>
            <a:ext cx="3477747" cy="4355038"/>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 really enjoyed taking courses that </a:t>
            </a:r>
            <a:r>
              <a:rPr lang="en-US" dirty="0">
                <a:solidFill>
                  <a:srgbClr val="9E2064"/>
                </a:solidFill>
                <a:latin typeface="Articulat CF v2 Bold" panose="00000800000000000000" pitchFamily="50" charset="0"/>
              </a:rPr>
              <a:t>gave me new ideas to incorporate into lessons. </a:t>
            </a:r>
            <a:r>
              <a:rPr lang="en-US" sz="1600" dirty="0">
                <a:latin typeface="Articulat CF v2 Medium" panose="00000600000000000000" pitchFamily="50" charset="0"/>
              </a:rPr>
              <a:t>Learning what has worked</a:t>
            </a:r>
          </a:p>
          <a:p>
            <a:pPr algn="r">
              <a:lnSpc>
                <a:spcPct val="150000"/>
              </a:lnSpc>
            </a:pPr>
            <a:r>
              <a:rPr lang="en-US" sz="1600" dirty="0">
                <a:latin typeface="Articulat CF v2 Medium" panose="00000600000000000000" pitchFamily="50" charset="0"/>
              </a:rPr>
              <a:t> for other environmental</a:t>
            </a:r>
          </a:p>
          <a:p>
            <a:pPr algn="r">
              <a:lnSpc>
                <a:spcPct val="150000"/>
              </a:lnSpc>
            </a:pPr>
            <a:r>
              <a:rPr lang="en-US" sz="1600" dirty="0">
                <a:latin typeface="Articulat CF v2 Medium" panose="00000600000000000000" pitchFamily="50" charset="0"/>
              </a:rPr>
              <a:t> educators helps us all to be</a:t>
            </a:r>
          </a:p>
          <a:p>
            <a:pPr algn="r">
              <a:lnSpc>
                <a:spcPct val="150000"/>
              </a:lnSpc>
            </a:pPr>
            <a:r>
              <a:rPr lang="en-US" sz="1600" dirty="0">
                <a:latin typeface="Articulat CF v2 Medium" panose="00000600000000000000" pitchFamily="50" charset="0"/>
              </a:rPr>
              <a:t>more effective in our </a:t>
            </a:r>
          </a:p>
          <a:p>
            <a:pPr algn="r">
              <a:lnSpc>
                <a:spcPct val="150000"/>
              </a:lnSpc>
            </a:pPr>
            <a:r>
              <a:rPr lang="en-US" sz="1600" dirty="0">
                <a:latin typeface="Articulat CF v2 Medium" panose="00000600000000000000" pitchFamily="50" charset="0"/>
              </a:rPr>
              <a:t>programming!</a:t>
            </a:r>
          </a:p>
          <a:p>
            <a:pPr algn="r">
              <a:lnSpc>
                <a:spcPct val="150000"/>
              </a:lnSpc>
            </a:pPr>
            <a:r>
              <a:rPr lang="en-US" sz="1600" dirty="0">
                <a:latin typeface="Articulat CF v2 Medium" panose="00000600000000000000" pitchFamily="50" charset="0"/>
              </a:rPr>
              <a:t> </a:t>
            </a:r>
          </a:p>
          <a:p>
            <a:pPr algn="r">
              <a:lnSpc>
                <a:spcPct val="150000"/>
              </a:lnSpc>
            </a:pPr>
            <a:r>
              <a:rPr lang="en-US" cap="all" dirty="0">
                <a:solidFill>
                  <a:srgbClr val="669F35"/>
                </a:solidFill>
                <a:latin typeface="Articulat CF v2 Bold" panose="00000800000000000000" pitchFamily="50" charset="0"/>
              </a:rPr>
              <a:t>April hoyt</a:t>
            </a:r>
          </a:p>
          <a:p>
            <a:pPr algn="r"/>
            <a:r>
              <a:rPr lang="en-US" sz="1400" i="1" dirty="0">
                <a:latin typeface="Articulat CF v2 Medium" panose="00000600000000000000" pitchFamily="50" charset="0"/>
              </a:rPr>
              <a:t>Henderson Soil &amp; Water </a:t>
            </a:r>
          </a:p>
          <a:p>
            <a:pPr algn="r"/>
            <a:r>
              <a:rPr lang="en-US" sz="1400" i="1" dirty="0">
                <a:latin typeface="Articulat CF v2 Medium" panose="00000600000000000000" pitchFamily="50" charset="0"/>
              </a:rPr>
              <a:t>Conservation District</a:t>
            </a:r>
          </a:p>
        </p:txBody>
      </p:sp>
      <p:pic>
        <p:nvPicPr>
          <p:cNvPr id="4" name="Picture 3">
            <a:extLst>
              <a:ext uri="{FF2B5EF4-FFF2-40B4-BE49-F238E27FC236}">
                <a16:creationId xmlns:a16="http://schemas.microsoft.com/office/drawing/2014/main" id="{72A09241-1449-4537-B225-E446D43D30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272" y="1358172"/>
            <a:ext cx="3788672" cy="3925832"/>
          </a:xfrm>
          <a:prstGeom prst="rect">
            <a:avLst/>
          </a:prstGeom>
        </p:spPr>
      </p:pic>
    </p:spTree>
    <p:extLst>
      <p:ext uri="{BB962C8B-B14F-4D97-AF65-F5344CB8AC3E}">
        <p14:creationId xmlns:p14="http://schemas.microsoft.com/office/powerpoint/2010/main" val="3090401081"/>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50406" y="356709"/>
            <a:ext cx="3301139" cy="5360185"/>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outdoor experience is always my favorite, but I also enjoyed </a:t>
            </a:r>
            <a:r>
              <a:rPr lang="en-US" dirty="0">
                <a:solidFill>
                  <a:srgbClr val="9E2064"/>
                </a:solidFill>
                <a:latin typeface="Articulat CF v2 Bold" panose="00000800000000000000" pitchFamily="50" charset="0"/>
              </a:rPr>
              <a:t>learning more about how to effectively implement environmental programs. </a:t>
            </a:r>
            <a:r>
              <a:rPr lang="en-US" sz="1600" dirty="0">
                <a:latin typeface="Articulat CF v2 Medium" panose="00000600000000000000" pitchFamily="50" charset="0"/>
              </a:rPr>
              <a:t>One thing the program </a:t>
            </a:r>
          </a:p>
          <a:p>
            <a:pPr>
              <a:lnSpc>
                <a:spcPct val="150000"/>
              </a:lnSpc>
            </a:pPr>
            <a:r>
              <a:rPr lang="en-US" sz="1600" dirty="0">
                <a:latin typeface="Articulat CF v2 Medium" panose="00000600000000000000" pitchFamily="50" charset="0"/>
              </a:rPr>
              <a:t>changed about my </a:t>
            </a:r>
          </a:p>
          <a:p>
            <a:pPr>
              <a:lnSpc>
                <a:spcPct val="150000"/>
              </a:lnSpc>
            </a:pPr>
            <a:r>
              <a:rPr lang="en-US" sz="1600" dirty="0">
                <a:latin typeface="Articulat CF v2 Medium" panose="00000600000000000000" pitchFamily="50" charset="0"/>
              </a:rPr>
              <a:t>curriculum is that I </a:t>
            </a:r>
          </a:p>
          <a:p>
            <a:pPr>
              <a:lnSpc>
                <a:spcPct val="150000"/>
              </a:lnSpc>
            </a:pPr>
            <a:r>
              <a:rPr lang="en-US" sz="1600" dirty="0">
                <a:latin typeface="Articulat CF v2 Medium" panose="00000600000000000000" pitchFamily="50" charset="0"/>
              </a:rPr>
              <a:t>implemented a nature </a:t>
            </a:r>
          </a:p>
          <a:p>
            <a:pPr>
              <a:lnSpc>
                <a:spcPct val="150000"/>
              </a:lnSpc>
            </a:pPr>
            <a:r>
              <a:rPr lang="en-US" sz="1600" dirty="0">
                <a:latin typeface="Articulat CF v2 Medium" panose="00000600000000000000" pitchFamily="50" charset="0"/>
              </a:rPr>
              <a:t>journaling component </a:t>
            </a:r>
          </a:p>
          <a:p>
            <a:pPr>
              <a:lnSpc>
                <a:spcPct val="150000"/>
              </a:lnSpc>
            </a:pPr>
            <a:r>
              <a:rPr lang="en-US" sz="1600" dirty="0">
                <a:latin typeface="Articulat CF v2 Medium" panose="00000600000000000000" pitchFamily="50" charset="0"/>
              </a:rPr>
              <a:t>into our semester work.</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Sarah goodman</a:t>
            </a:r>
          </a:p>
          <a:p>
            <a:pPr>
              <a:lnSpc>
                <a:spcPct val="150000"/>
              </a:lnSpc>
            </a:pPr>
            <a:r>
              <a:rPr lang="en-US" sz="1400" i="1" dirty="0">
                <a:latin typeface="Articulat CF v2 Medium" panose="00000600000000000000" pitchFamily="50" charset="0"/>
              </a:rPr>
              <a:t>Providence Day School</a:t>
            </a:r>
          </a:p>
        </p:txBody>
      </p:sp>
      <p:pic>
        <p:nvPicPr>
          <p:cNvPr id="3" name="Picture 2">
            <a:extLst>
              <a:ext uri="{FF2B5EF4-FFF2-40B4-BE49-F238E27FC236}">
                <a16:creationId xmlns:a16="http://schemas.microsoft.com/office/drawing/2014/main" id="{84DDCCF4-5745-4EC6-B322-BF41B6918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665" y="1340249"/>
            <a:ext cx="3788672" cy="3925832"/>
          </a:xfrm>
          <a:prstGeom prst="rect">
            <a:avLst/>
          </a:prstGeom>
        </p:spPr>
      </p:pic>
    </p:spTree>
    <p:extLst>
      <p:ext uri="{BB962C8B-B14F-4D97-AF65-F5344CB8AC3E}">
        <p14:creationId xmlns:p14="http://schemas.microsoft.com/office/powerpoint/2010/main" val="3861556630"/>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50827" y="565442"/>
            <a:ext cx="3788672" cy="4924425"/>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What came out of my decision to enroll was a whole new set of friends, challenging but fun new hobbies,</a:t>
            </a:r>
          </a:p>
          <a:p>
            <a:pPr algn="r">
              <a:lnSpc>
                <a:spcPct val="150000"/>
              </a:lnSpc>
            </a:pPr>
            <a:r>
              <a:rPr lang="en-US" sz="1600" dirty="0">
                <a:latin typeface="Articulat CF v2 Medium" panose="00000600000000000000" pitchFamily="50" charset="0"/>
              </a:rPr>
              <a:t>and, in all honesty, a career</a:t>
            </a:r>
          </a:p>
          <a:p>
            <a:pPr algn="r">
              <a:lnSpc>
                <a:spcPct val="150000"/>
              </a:lnSpc>
            </a:pPr>
            <a:r>
              <a:rPr lang="en-US" sz="1600" dirty="0">
                <a:latin typeface="Articulat CF v2 Medium" panose="00000600000000000000" pitchFamily="50" charset="0"/>
              </a:rPr>
              <a:t>change that I never would have dreamed possible for myself otherwise. </a:t>
            </a:r>
            <a:r>
              <a:rPr lang="en-US" dirty="0">
                <a:solidFill>
                  <a:srgbClr val="9E2064"/>
                </a:solidFill>
                <a:latin typeface="Articulat CF v2 Bold" panose="00000800000000000000" pitchFamily="50" charset="0"/>
              </a:rPr>
              <a:t>This community</a:t>
            </a:r>
          </a:p>
          <a:p>
            <a:pPr algn="r">
              <a:lnSpc>
                <a:spcPct val="150000"/>
              </a:lnSpc>
            </a:pPr>
            <a:r>
              <a:rPr lang="en-US" dirty="0">
                <a:solidFill>
                  <a:srgbClr val="9E2064"/>
                </a:solidFill>
                <a:latin typeface="Articulat CF v2 Bold" panose="00000800000000000000" pitchFamily="50" charset="0"/>
              </a:rPr>
              <a:t>has literally changed my</a:t>
            </a:r>
          </a:p>
          <a:p>
            <a:pPr algn="r">
              <a:lnSpc>
                <a:spcPct val="150000"/>
              </a:lnSpc>
            </a:pPr>
            <a:r>
              <a:rPr lang="en-US" dirty="0">
                <a:solidFill>
                  <a:srgbClr val="9E2064"/>
                </a:solidFill>
                <a:latin typeface="Articulat CF v2 Bold" panose="00000800000000000000" pitchFamily="50" charset="0"/>
              </a:rPr>
              <a:t>life for the better. </a:t>
            </a:r>
            <a:r>
              <a:rPr lang="en-US" sz="1600" dirty="0">
                <a:latin typeface="Articulat CF v2 Medium" panose="00000600000000000000" pitchFamily="50" charset="0"/>
              </a:rPr>
              <a:t>Talk about</a:t>
            </a:r>
          </a:p>
          <a:p>
            <a:pPr algn="r">
              <a:lnSpc>
                <a:spcPct val="150000"/>
              </a:lnSpc>
            </a:pPr>
            <a:r>
              <a:rPr lang="en-US" sz="1600" dirty="0">
                <a:latin typeface="Articulat CF v2 Medium" panose="00000600000000000000" pitchFamily="50" charset="0"/>
              </a:rPr>
              <a:t> a program exceeding expectations! </a:t>
            </a:r>
          </a:p>
          <a:p>
            <a:pPr algn="r">
              <a:lnSpc>
                <a:spcPct val="150000"/>
              </a:lnSpc>
            </a:pPr>
            <a:endParaRPr lang="en-US" sz="1600" dirty="0">
              <a:latin typeface="Articulat CF v2 Medium" panose="00000600000000000000" pitchFamily="50" charset="0"/>
            </a:endParaRPr>
          </a:p>
          <a:p>
            <a:pPr algn="r">
              <a:lnSpc>
                <a:spcPct val="150000"/>
              </a:lnSpc>
            </a:pPr>
            <a:r>
              <a:rPr lang="en-US" cap="all" dirty="0">
                <a:solidFill>
                  <a:srgbClr val="669F35"/>
                </a:solidFill>
                <a:latin typeface="Articulat CF v2 Bold" panose="00000800000000000000" pitchFamily="50" charset="0"/>
              </a:rPr>
              <a:t>Jenna hartley</a:t>
            </a:r>
          </a:p>
          <a:p>
            <a:pPr algn="r"/>
            <a:r>
              <a:rPr lang="en-US" sz="1400" i="1" dirty="0">
                <a:latin typeface="Articulat CF v2 Medium" panose="00000600000000000000" pitchFamily="50" charset="0"/>
              </a:rPr>
              <a:t>NC State University &amp; US EPA</a:t>
            </a:r>
          </a:p>
        </p:txBody>
      </p:sp>
      <p:pic>
        <p:nvPicPr>
          <p:cNvPr id="4" name="Picture 3">
            <a:extLst>
              <a:ext uri="{FF2B5EF4-FFF2-40B4-BE49-F238E27FC236}">
                <a16:creationId xmlns:a16="http://schemas.microsoft.com/office/drawing/2014/main" id="{17BDBC03-E80F-4A63-8289-EE029C37E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8106" y="1294241"/>
            <a:ext cx="3788672" cy="3925832"/>
          </a:xfrm>
          <a:prstGeom prst="rect">
            <a:avLst/>
          </a:prstGeom>
        </p:spPr>
      </p:pic>
    </p:spTree>
    <p:extLst>
      <p:ext uri="{BB962C8B-B14F-4D97-AF65-F5344CB8AC3E}">
        <p14:creationId xmlns:p14="http://schemas.microsoft.com/office/powerpoint/2010/main" val="2611381975"/>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25468" y="206180"/>
            <a:ext cx="3732756" cy="6145016"/>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I’ve </a:t>
            </a:r>
            <a:r>
              <a:rPr lang="en-US" dirty="0">
                <a:solidFill>
                  <a:srgbClr val="9E2064"/>
                </a:solidFill>
                <a:latin typeface="Articulat CF v2 Bold" panose="00000800000000000000" pitchFamily="50" charset="0"/>
              </a:rPr>
              <a:t>seen, traveled, and discovered </a:t>
            </a:r>
            <a:r>
              <a:rPr lang="en-US" sz="1600" dirty="0">
                <a:latin typeface="Articulat CF v2 Medium" panose="00000600000000000000" pitchFamily="50" charset="0"/>
              </a:rPr>
              <a:t>more of our state </a:t>
            </a:r>
          </a:p>
          <a:p>
            <a:pPr>
              <a:lnSpc>
                <a:spcPct val="150000"/>
              </a:lnSpc>
            </a:pPr>
            <a:r>
              <a:rPr lang="en-US" sz="1600" dirty="0">
                <a:latin typeface="Articulat CF v2 Medium" panose="00000600000000000000" pitchFamily="50" charset="0"/>
              </a:rPr>
              <a:t>during this program than I </a:t>
            </a:r>
          </a:p>
          <a:p>
            <a:pPr>
              <a:lnSpc>
                <a:spcPct val="150000"/>
              </a:lnSpc>
            </a:pPr>
            <a:r>
              <a:rPr lang="en-US" sz="1600" dirty="0">
                <a:latin typeface="Articulat CF v2 Medium" panose="00000600000000000000" pitchFamily="50" charset="0"/>
              </a:rPr>
              <a:t>have in my 30+ years of </a:t>
            </a:r>
          </a:p>
          <a:p>
            <a:pPr>
              <a:lnSpc>
                <a:spcPct val="150000"/>
              </a:lnSpc>
            </a:pPr>
            <a:r>
              <a:rPr lang="en-US" sz="1600" dirty="0">
                <a:latin typeface="Articulat CF v2 Medium" panose="00000600000000000000" pitchFamily="50" charset="0"/>
              </a:rPr>
              <a:t>living here.</a:t>
            </a:r>
            <a:r>
              <a:rPr lang="en-US" sz="1600" dirty="0">
                <a:solidFill>
                  <a:srgbClr val="9E2064"/>
                </a:solidFill>
                <a:latin typeface="Articulat CF v2 Bold" panose="00000800000000000000" pitchFamily="50" charset="0"/>
              </a:rPr>
              <a:t> </a:t>
            </a:r>
            <a:r>
              <a:rPr lang="en-US" sz="1600" dirty="0">
                <a:latin typeface="Articulat CF v2 Medium" panose="00000600000000000000" pitchFamily="50" charset="0"/>
              </a:rPr>
              <a:t>Everything I’ve</a:t>
            </a:r>
          </a:p>
          <a:p>
            <a:pPr>
              <a:lnSpc>
                <a:spcPct val="150000"/>
              </a:lnSpc>
            </a:pPr>
            <a:r>
              <a:rPr lang="en-US" sz="1600" dirty="0">
                <a:latin typeface="Articulat CF v2 Medium" panose="00000600000000000000" pitchFamily="50" charset="0"/>
              </a:rPr>
              <a:t>learned and all the </a:t>
            </a:r>
          </a:p>
          <a:p>
            <a:pPr>
              <a:lnSpc>
                <a:spcPct val="150000"/>
              </a:lnSpc>
            </a:pPr>
            <a:r>
              <a:rPr lang="en-US" sz="1600" dirty="0">
                <a:latin typeface="Articulat CF v2 Medium" panose="00000600000000000000" pitchFamily="50" charset="0"/>
              </a:rPr>
              <a:t>resources I’ve gained </a:t>
            </a:r>
          </a:p>
          <a:p>
            <a:pPr>
              <a:lnSpc>
                <a:spcPct val="150000"/>
              </a:lnSpc>
            </a:pPr>
            <a:r>
              <a:rPr lang="en-US" sz="1600" dirty="0">
                <a:latin typeface="Articulat CF v2 Medium" panose="00000600000000000000" pitchFamily="50" charset="0"/>
              </a:rPr>
              <a:t>have tremendously </a:t>
            </a:r>
          </a:p>
          <a:p>
            <a:pPr>
              <a:lnSpc>
                <a:spcPct val="150000"/>
              </a:lnSpc>
            </a:pPr>
            <a:r>
              <a:rPr lang="en-US" sz="1600" dirty="0">
                <a:latin typeface="Articulat CF v2 Medium" panose="00000600000000000000" pitchFamily="50" charset="0"/>
              </a:rPr>
              <a:t>improved my teaching </a:t>
            </a:r>
          </a:p>
          <a:p>
            <a:pPr>
              <a:lnSpc>
                <a:spcPct val="150000"/>
              </a:lnSpc>
            </a:pPr>
            <a:r>
              <a:rPr lang="en-US" sz="1600" dirty="0">
                <a:latin typeface="Articulat CF v2 Medium" panose="00000600000000000000" pitchFamily="50" charset="0"/>
              </a:rPr>
              <a:t>and allowed me to </a:t>
            </a:r>
          </a:p>
          <a:p>
            <a:pPr>
              <a:lnSpc>
                <a:spcPct val="150000"/>
              </a:lnSpc>
            </a:pPr>
            <a:r>
              <a:rPr lang="en-US" sz="1600" dirty="0">
                <a:latin typeface="Articulat CF v2 Medium" panose="00000600000000000000" pitchFamily="50" charset="0"/>
              </a:rPr>
              <a:t>spread awareness of </a:t>
            </a:r>
          </a:p>
          <a:p>
            <a:pPr>
              <a:lnSpc>
                <a:spcPct val="150000"/>
              </a:lnSpc>
            </a:pPr>
            <a:r>
              <a:rPr lang="en-US" sz="1600" dirty="0">
                <a:latin typeface="Articulat CF v2 Medium" panose="00000600000000000000" pitchFamily="50" charset="0"/>
              </a:rPr>
              <a:t>environmental education </a:t>
            </a:r>
          </a:p>
          <a:p>
            <a:pPr>
              <a:lnSpc>
                <a:spcPct val="150000"/>
              </a:lnSpc>
            </a:pPr>
            <a:r>
              <a:rPr lang="en-US" sz="1600" dirty="0">
                <a:latin typeface="Articulat CF v2 Medium" panose="00000600000000000000" pitchFamily="50" charset="0"/>
              </a:rPr>
              <a:t>to children and adults alike.</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Rebecca Masters</a:t>
            </a:r>
          </a:p>
          <a:p>
            <a:pPr>
              <a:lnSpc>
                <a:spcPct val="150000"/>
              </a:lnSpc>
            </a:pPr>
            <a:r>
              <a:rPr lang="en-US" sz="1400" i="1" dirty="0">
                <a:latin typeface="Articulat CF v2 Medium" panose="00000600000000000000" pitchFamily="50" charset="0"/>
              </a:rPr>
              <a:t>Elizabeth City-Pasquotank Public Schools</a:t>
            </a:r>
          </a:p>
        </p:txBody>
      </p:sp>
      <p:pic>
        <p:nvPicPr>
          <p:cNvPr id="3" name="Picture 2">
            <a:extLst>
              <a:ext uri="{FF2B5EF4-FFF2-40B4-BE49-F238E27FC236}">
                <a16:creationId xmlns:a16="http://schemas.microsoft.com/office/drawing/2014/main" id="{C4F6679C-11F3-4B0E-82C1-3DEE9A395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7586" y="678278"/>
            <a:ext cx="3934976" cy="4093472"/>
          </a:xfrm>
          <a:prstGeom prst="rect">
            <a:avLst/>
          </a:prstGeom>
        </p:spPr>
      </p:pic>
    </p:spTree>
    <p:extLst>
      <p:ext uri="{BB962C8B-B14F-4D97-AF65-F5344CB8AC3E}">
        <p14:creationId xmlns:p14="http://schemas.microsoft.com/office/powerpoint/2010/main" val="424034136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83962" y="567710"/>
            <a:ext cx="3660690" cy="5360185"/>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I got the chance to explore so </a:t>
            </a:r>
          </a:p>
          <a:p>
            <a:pPr>
              <a:lnSpc>
                <a:spcPct val="150000"/>
              </a:lnSpc>
            </a:pPr>
            <a:r>
              <a:rPr lang="en-US" sz="1600" dirty="0">
                <a:latin typeface="Articulat CF v2 Medium" panose="00000600000000000000" pitchFamily="50" charset="0"/>
              </a:rPr>
              <a:t>many places in North Carolina,</a:t>
            </a:r>
          </a:p>
          <a:p>
            <a:pPr>
              <a:lnSpc>
                <a:spcPct val="150000"/>
              </a:lnSpc>
            </a:pPr>
            <a:r>
              <a:rPr lang="en-US" sz="1600" dirty="0">
                <a:latin typeface="Articulat CF v2 Medium" panose="00000600000000000000" pitchFamily="50" charset="0"/>
              </a:rPr>
              <a:t>learn a great deal about environmental topics I hadn’t</a:t>
            </a:r>
          </a:p>
          <a:p>
            <a:pPr>
              <a:lnSpc>
                <a:spcPct val="150000"/>
              </a:lnSpc>
            </a:pPr>
            <a:r>
              <a:rPr lang="en-US" sz="1600" dirty="0">
                <a:latin typeface="Articulat CF v2 Medium" panose="00000600000000000000" pitchFamily="50" charset="0"/>
              </a:rPr>
              <a:t>been familiar with before,</a:t>
            </a:r>
          </a:p>
          <a:p>
            <a:pPr>
              <a:lnSpc>
                <a:spcPct val="150000"/>
              </a:lnSpc>
            </a:pPr>
            <a:r>
              <a:rPr lang="en-US" sz="1600" dirty="0">
                <a:latin typeface="Articulat CF v2 Medium" panose="00000600000000000000" pitchFamily="50" charset="0"/>
              </a:rPr>
              <a:t>and </a:t>
            </a:r>
            <a:r>
              <a:rPr lang="en-US" dirty="0">
                <a:solidFill>
                  <a:srgbClr val="9E2064"/>
                </a:solidFill>
                <a:latin typeface="Articulat CF v2 Bold" panose="00000800000000000000" pitchFamily="50" charset="0"/>
              </a:rPr>
              <a:t>networked my way</a:t>
            </a:r>
          </a:p>
          <a:p>
            <a:pPr>
              <a:lnSpc>
                <a:spcPct val="150000"/>
              </a:lnSpc>
            </a:pPr>
            <a:r>
              <a:rPr lang="en-US" dirty="0">
                <a:solidFill>
                  <a:srgbClr val="9E2064"/>
                </a:solidFill>
                <a:latin typeface="Articulat CF v2 Bold" panose="00000800000000000000" pitchFamily="50" charset="0"/>
              </a:rPr>
              <a:t>into a number of</a:t>
            </a:r>
          </a:p>
          <a:p>
            <a:pPr>
              <a:lnSpc>
                <a:spcPct val="150000"/>
              </a:lnSpc>
            </a:pPr>
            <a:r>
              <a:rPr lang="en-US" dirty="0">
                <a:solidFill>
                  <a:srgbClr val="9E2064"/>
                </a:solidFill>
                <a:latin typeface="Articulat CF v2 Bold" panose="00000800000000000000" pitchFamily="50" charset="0"/>
              </a:rPr>
              <a:t>fruitful opportunities.</a:t>
            </a:r>
          </a:p>
          <a:p>
            <a:pPr>
              <a:lnSpc>
                <a:spcPct val="150000"/>
              </a:lnSpc>
            </a:pPr>
            <a:r>
              <a:rPr lang="en-US" sz="1600" dirty="0">
                <a:latin typeface="Articulat CF v2 Medium" panose="00000600000000000000" pitchFamily="50" charset="0"/>
              </a:rPr>
              <a:t>I’m very grateful to have</a:t>
            </a:r>
          </a:p>
          <a:p>
            <a:pPr>
              <a:lnSpc>
                <a:spcPct val="150000"/>
              </a:lnSpc>
            </a:pPr>
            <a:r>
              <a:rPr lang="en-US" sz="1600" dirty="0">
                <a:latin typeface="Articulat CF v2 Medium" panose="00000600000000000000" pitchFamily="50" charset="0"/>
              </a:rPr>
              <a:t>enrolled and completed my certification.</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Cynelsa broderick</a:t>
            </a:r>
          </a:p>
          <a:p>
            <a:pPr>
              <a:lnSpc>
                <a:spcPct val="150000"/>
              </a:lnSpc>
            </a:pPr>
            <a:r>
              <a:rPr lang="en-US" sz="1400" i="1" dirty="0">
                <a:latin typeface="Articulat CF v2 Medium" panose="00000600000000000000" pitchFamily="50" charset="0"/>
              </a:rPr>
              <a:t>SEEDS</a:t>
            </a:r>
          </a:p>
        </p:txBody>
      </p:sp>
      <p:pic>
        <p:nvPicPr>
          <p:cNvPr id="5" name="Picture 4">
            <a:extLst>
              <a:ext uri="{FF2B5EF4-FFF2-40B4-BE49-F238E27FC236}">
                <a16:creationId xmlns:a16="http://schemas.microsoft.com/office/drawing/2014/main" id="{EFE94696-368F-45DD-B7C4-2F7A3E339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7723" y="1055023"/>
            <a:ext cx="3788672" cy="3925832"/>
          </a:xfrm>
          <a:prstGeom prst="rect">
            <a:avLst/>
          </a:prstGeom>
        </p:spPr>
      </p:pic>
    </p:spTree>
    <p:extLst>
      <p:ext uri="{BB962C8B-B14F-4D97-AF65-F5344CB8AC3E}">
        <p14:creationId xmlns:p14="http://schemas.microsoft.com/office/powerpoint/2010/main" val="777313590"/>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250160" y="449210"/>
            <a:ext cx="3788672" cy="4724370"/>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 am so proud to be a Certified Environmental Educator and part of this community in North Carolina.</a:t>
            </a:r>
          </a:p>
          <a:p>
            <a:pPr algn="r">
              <a:lnSpc>
                <a:spcPct val="150000"/>
              </a:lnSpc>
            </a:pPr>
            <a:r>
              <a:rPr lang="en-US" sz="1600" dirty="0">
                <a:latin typeface="Articulat CF v2 Medium" panose="00000600000000000000" pitchFamily="50" charset="0"/>
              </a:rPr>
              <a:t> </a:t>
            </a:r>
            <a:r>
              <a:rPr lang="en-US" dirty="0">
                <a:solidFill>
                  <a:srgbClr val="9E2064"/>
                </a:solidFill>
                <a:latin typeface="Articulat CF v2 Bold" panose="00000800000000000000" pitchFamily="50" charset="0"/>
              </a:rPr>
              <a:t>The certification process</a:t>
            </a:r>
          </a:p>
          <a:p>
            <a:pPr algn="r">
              <a:lnSpc>
                <a:spcPct val="150000"/>
              </a:lnSpc>
            </a:pPr>
            <a:r>
              <a:rPr lang="en-US" dirty="0">
                <a:solidFill>
                  <a:srgbClr val="9E2064"/>
                </a:solidFill>
                <a:latin typeface="Articulat CF v2 Bold" panose="00000800000000000000" pitchFamily="50" charset="0"/>
              </a:rPr>
              <a:t>added a depth to my work</a:t>
            </a:r>
            <a:r>
              <a:rPr lang="en-US" sz="1600" dirty="0">
                <a:latin typeface="Articulat CF v2 Medium" panose="00000600000000000000" pitchFamily="50" charset="0"/>
              </a:rPr>
              <a:t> through the knowledge,</a:t>
            </a:r>
          </a:p>
          <a:p>
            <a:pPr algn="r">
              <a:lnSpc>
                <a:spcPct val="150000"/>
              </a:lnSpc>
            </a:pPr>
            <a:r>
              <a:rPr lang="en-US" sz="1600" dirty="0">
                <a:latin typeface="Articulat CF v2 Medium" panose="00000600000000000000" pitchFamily="50" charset="0"/>
              </a:rPr>
              <a:t>experiences and friendships I </a:t>
            </a:r>
          </a:p>
          <a:p>
            <a:pPr algn="r">
              <a:lnSpc>
                <a:spcPct val="150000"/>
              </a:lnSpc>
            </a:pPr>
            <a:r>
              <a:rPr lang="en-US" sz="1600" dirty="0">
                <a:latin typeface="Articulat CF v2 Medium" panose="00000600000000000000" pitchFamily="50" charset="0"/>
              </a:rPr>
              <a:t>gained in the programs and workshops along my journey. </a:t>
            </a:r>
          </a:p>
          <a:p>
            <a:pPr algn="r">
              <a:lnSpc>
                <a:spcPct val="150000"/>
              </a:lnSpc>
            </a:pPr>
            <a:endParaRPr lang="en-US" sz="1600" dirty="0">
              <a:latin typeface="Articulat CF v2 Medium" panose="00000600000000000000" pitchFamily="50" charset="0"/>
            </a:endParaRPr>
          </a:p>
          <a:p>
            <a:pPr algn="r">
              <a:lnSpc>
                <a:spcPct val="150000"/>
              </a:lnSpc>
            </a:pPr>
            <a:r>
              <a:rPr lang="en-US" cap="all" dirty="0">
                <a:solidFill>
                  <a:srgbClr val="669F35"/>
                </a:solidFill>
                <a:latin typeface="Articulat CF v2 Bold" panose="00000800000000000000" pitchFamily="50" charset="0"/>
              </a:rPr>
              <a:t>Elizabeth overcash</a:t>
            </a:r>
          </a:p>
          <a:p>
            <a:pPr algn="r"/>
            <a:r>
              <a:rPr lang="en-US" sz="1400" i="1" dirty="0">
                <a:latin typeface="Articulat CF v2 Medium" panose="00000600000000000000" pitchFamily="50" charset="0"/>
              </a:rPr>
              <a:t>JC Raulston Arboretum </a:t>
            </a:r>
          </a:p>
          <a:p>
            <a:pPr algn="r"/>
            <a:r>
              <a:rPr lang="en-US" sz="1400" i="1" dirty="0">
                <a:latin typeface="Articulat CF v2 Medium" panose="00000600000000000000" pitchFamily="50" charset="0"/>
              </a:rPr>
              <a:t>at NC State University</a:t>
            </a:r>
          </a:p>
        </p:txBody>
      </p:sp>
      <p:pic>
        <p:nvPicPr>
          <p:cNvPr id="4" name="Picture 3">
            <a:extLst>
              <a:ext uri="{FF2B5EF4-FFF2-40B4-BE49-F238E27FC236}">
                <a16:creationId xmlns:a16="http://schemas.microsoft.com/office/drawing/2014/main" id="{28DEEA08-E31B-4569-87CB-F0F8EEF51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6604" y="1643558"/>
            <a:ext cx="3788672" cy="3925832"/>
          </a:xfrm>
          <a:prstGeom prst="rect">
            <a:avLst/>
          </a:prstGeom>
        </p:spPr>
      </p:pic>
    </p:spTree>
    <p:extLst>
      <p:ext uri="{BB962C8B-B14F-4D97-AF65-F5344CB8AC3E}">
        <p14:creationId xmlns:p14="http://schemas.microsoft.com/office/powerpoint/2010/main" val="309900428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17518" y="794213"/>
            <a:ext cx="3660690" cy="4206023"/>
          </a:xfrm>
          <a:prstGeom prst="rect">
            <a:avLst/>
          </a:prstGeom>
          <a:noFill/>
        </p:spPr>
        <p:txBody>
          <a:bodyPr wrap="square" rtlCol="0">
            <a:spAutoFit/>
          </a:bodyPr>
          <a:lstStyle/>
          <a:p>
            <a:pPr>
              <a:lnSpc>
                <a:spcPct val="150000"/>
              </a:lnSpc>
            </a:pPr>
            <a:r>
              <a:rPr lang="en-US" dirty="0">
                <a:solidFill>
                  <a:srgbClr val="9E2064"/>
                </a:solidFill>
                <a:latin typeface="Articulat CF v2 Bold" panose="00000800000000000000" pitchFamily="50" charset="0"/>
              </a:rPr>
              <a:t>This program made me fall in love with North Carolina. </a:t>
            </a:r>
            <a:r>
              <a:rPr lang="en-US" sz="1600" dirty="0">
                <a:latin typeface="Articulat CF v2 Medium" panose="00000600000000000000" pitchFamily="50" charset="0"/>
              </a:rPr>
              <a:t>It feels more like home to me now than before I traveled all around, </a:t>
            </a:r>
          </a:p>
          <a:p>
            <a:pPr>
              <a:lnSpc>
                <a:spcPct val="150000"/>
              </a:lnSpc>
            </a:pPr>
            <a:r>
              <a:rPr lang="en-US" sz="1600" dirty="0">
                <a:latin typeface="Articulat CF v2 Medium" panose="00000600000000000000" pitchFamily="50" charset="0"/>
              </a:rPr>
              <a:t>learning about its rich </a:t>
            </a:r>
          </a:p>
          <a:p>
            <a:pPr>
              <a:lnSpc>
                <a:spcPct val="150000"/>
              </a:lnSpc>
            </a:pPr>
            <a:r>
              <a:rPr lang="en-US" sz="1600" dirty="0">
                <a:latin typeface="Articulat CF v2 Medium" panose="00000600000000000000" pitchFamily="50" charset="0"/>
              </a:rPr>
              <a:t>resources. Now I get to share</a:t>
            </a:r>
          </a:p>
          <a:p>
            <a:pPr>
              <a:lnSpc>
                <a:spcPct val="150000"/>
              </a:lnSpc>
            </a:pPr>
            <a:r>
              <a:rPr lang="en-US" sz="1600" dirty="0">
                <a:latin typeface="Articulat CF v2 Medium" panose="00000600000000000000" pitchFamily="50" charset="0"/>
              </a:rPr>
              <a:t>that first hand knowledge</a:t>
            </a:r>
          </a:p>
          <a:p>
            <a:pPr>
              <a:lnSpc>
                <a:spcPct val="150000"/>
              </a:lnSpc>
            </a:pPr>
            <a:r>
              <a:rPr lang="en-US" sz="1600" dirty="0">
                <a:latin typeface="Articulat CF v2 Medium" panose="00000600000000000000" pitchFamily="50" charset="0"/>
              </a:rPr>
              <a:t>and love with my students!</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Rachel woods</a:t>
            </a:r>
          </a:p>
          <a:p>
            <a:pPr>
              <a:lnSpc>
                <a:spcPct val="150000"/>
              </a:lnSpc>
            </a:pPr>
            <a:r>
              <a:rPr lang="en-US" sz="1400" i="1" dirty="0">
                <a:latin typeface="Articulat CF v2 Medium" panose="00000600000000000000" pitchFamily="50" charset="0"/>
              </a:rPr>
              <a:t>Dragonfly Nature Programs LLC</a:t>
            </a:r>
          </a:p>
        </p:txBody>
      </p:sp>
      <p:pic>
        <p:nvPicPr>
          <p:cNvPr id="3" name="Picture 2">
            <a:extLst>
              <a:ext uri="{FF2B5EF4-FFF2-40B4-BE49-F238E27FC236}">
                <a16:creationId xmlns:a16="http://schemas.microsoft.com/office/drawing/2014/main" id="{036372C0-A54C-4163-AC7C-4E7590117A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056" y="1281526"/>
            <a:ext cx="3788672" cy="3925832"/>
          </a:xfrm>
          <a:prstGeom prst="rect">
            <a:avLst/>
          </a:prstGeom>
        </p:spPr>
      </p:pic>
    </p:spTree>
    <p:extLst>
      <p:ext uri="{BB962C8B-B14F-4D97-AF65-F5344CB8AC3E}">
        <p14:creationId xmlns:p14="http://schemas.microsoft.com/office/powerpoint/2010/main" val="3282902933"/>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140762" y="627226"/>
            <a:ext cx="3788672" cy="4508927"/>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The North Carolina Environmental Education Certification program has been invaluable to me both professionally and personally.</a:t>
            </a:r>
          </a:p>
          <a:p>
            <a:pPr algn="r">
              <a:lnSpc>
                <a:spcPct val="150000"/>
              </a:lnSpc>
            </a:pPr>
            <a:r>
              <a:rPr lang="en-US" sz="1600" dirty="0">
                <a:latin typeface="Articulat CF v2 Medium" panose="00000600000000000000" pitchFamily="50" charset="0"/>
              </a:rPr>
              <a:t> The knowledge and experience</a:t>
            </a:r>
          </a:p>
          <a:p>
            <a:pPr algn="r">
              <a:lnSpc>
                <a:spcPct val="150000"/>
              </a:lnSpc>
            </a:pPr>
            <a:r>
              <a:rPr lang="en-US" sz="1600" dirty="0">
                <a:latin typeface="Articulat CF v2 Medium" panose="00000600000000000000" pitchFamily="50" charset="0"/>
              </a:rPr>
              <a:t> I gathered as an educator and</a:t>
            </a:r>
          </a:p>
          <a:p>
            <a:pPr algn="r">
              <a:lnSpc>
                <a:spcPct val="150000"/>
              </a:lnSpc>
            </a:pPr>
            <a:r>
              <a:rPr lang="en-US" sz="1600" dirty="0">
                <a:latin typeface="Articulat CF v2 Medium" panose="00000600000000000000" pitchFamily="50" charset="0"/>
              </a:rPr>
              <a:t> the connections I made across</a:t>
            </a:r>
          </a:p>
          <a:p>
            <a:pPr algn="r">
              <a:lnSpc>
                <a:spcPct val="150000"/>
              </a:lnSpc>
            </a:pPr>
            <a:r>
              <a:rPr lang="en-US" sz="1600" dirty="0">
                <a:latin typeface="Articulat CF v2 Medium" panose="00000600000000000000" pitchFamily="50" charset="0"/>
              </a:rPr>
              <a:t>the state have </a:t>
            </a:r>
            <a:r>
              <a:rPr lang="en-US" dirty="0">
                <a:solidFill>
                  <a:srgbClr val="9E2064"/>
                </a:solidFill>
                <a:latin typeface="Articulat CF v2 Bold" panose="00000800000000000000" pitchFamily="50" charset="0"/>
              </a:rPr>
              <a:t>helped me tremendously in my career.</a:t>
            </a:r>
          </a:p>
          <a:p>
            <a:pPr algn="r">
              <a:lnSpc>
                <a:spcPct val="150000"/>
              </a:lnSpc>
            </a:pPr>
            <a:endParaRPr lang="en-US" sz="1600" dirty="0">
              <a:latin typeface="Articulat CF v2 Medium" panose="00000600000000000000" pitchFamily="50" charset="0"/>
            </a:endParaRPr>
          </a:p>
          <a:p>
            <a:pPr algn="r">
              <a:lnSpc>
                <a:spcPct val="150000"/>
              </a:lnSpc>
            </a:pPr>
            <a:r>
              <a:rPr lang="en-US" cap="all" dirty="0">
                <a:solidFill>
                  <a:srgbClr val="669F35"/>
                </a:solidFill>
                <a:latin typeface="Articulat CF v2 Bold" panose="00000800000000000000" pitchFamily="50" charset="0"/>
              </a:rPr>
              <a:t>Erin apple</a:t>
            </a:r>
          </a:p>
          <a:p>
            <a:pPr algn="r"/>
            <a:r>
              <a:rPr lang="en-US" sz="1400" i="1" dirty="0">
                <a:latin typeface="Articulat CF v2 Medium" panose="00000600000000000000" pitchFamily="50" charset="0"/>
              </a:rPr>
              <a:t>NC Museum of Natural Sciences</a:t>
            </a:r>
          </a:p>
        </p:txBody>
      </p:sp>
      <p:pic>
        <p:nvPicPr>
          <p:cNvPr id="9" name="Picture 8">
            <a:extLst>
              <a:ext uri="{FF2B5EF4-FFF2-40B4-BE49-F238E27FC236}">
                <a16:creationId xmlns:a16="http://schemas.microsoft.com/office/drawing/2014/main" id="{22F38F66-B273-4CED-B755-3591FE2FA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8903" y="1374381"/>
            <a:ext cx="3788672" cy="3925832"/>
          </a:xfrm>
          <a:prstGeom prst="rect">
            <a:avLst/>
          </a:prstGeom>
        </p:spPr>
      </p:pic>
    </p:spTree>
    <p:extLst>
      <p:ext uri="{BB962C8B-B14F-4D97-AF65-F5344CB8AC3E}">
        <p14:creationId xmlns:p14="http://schemas.microsoft.com/office/powerpoint/2010/main" val="197056482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16850" y="525765"/>
            <a:ext cx="3660690" cy="4667688"/>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Earning the North Carolina Environmental Education Certification has been one of the most rewarding accomplishments of my life. I</a:t>
            </a:r>
          </a:p>
          <a:p>
            <a:pPr>
              <a:lnSpc>
                <a:spcPct val="150000"/>
              </a:lnSpc>
            </a:pPr>
            <a:r>
              <a:rPr lang="en-US" sz="1600" dirty="0">
                <a:latin typeface="Articulat CF v2 Medium" panose="00000600000000000000" pitchFamily="50" charset="0"/>
              </a:rPr>
              <a:t>grew as an environmental</a:t>
            </a:r>
          </a:p>
          <a:p>
            <a:pPr>
              <a:lnSpc>
                <a:spcPct val="150000"/>
              </a:lnSpc>
            </a:pPr>
            <a:r>
              <a:rPr lang="en-US" sz="1600" dirty="0">
                <a:latin typeface="Articulat CF v2 Medium" panose="00000600000000000000" pitchFamily="50" charset="0"/>
              </a:rPr>
              <a:t>educator, met incredible</a:t>
            </a:r>
          </a:p>
          <a:p>
            <a:pPr>
              <a:lnSpc>
                <a:spcPct val="150000"/>
              </a:lnSpc>
            </a:pPr>
            <a:r>
              <a:rPr lang="en-US" sz="1600" dirty="0">
                <a:latin typeface="Articulat CF v2 Medium" panose="00000600000000000000" pitchFamily="50" charset="0"/>
              </a:rPr>
              <a:t>people, and </a:t>
            </a:r>
            <a:r>
              <a:rPr lang="en-US" dirty="0">
                <a:solidFill>
                  <a:srgbClr val="9E2064"/>
                </a:solidFill>
                <a:latin typeface="Articulat CF v2 Bold" panose="00000800000000000000" pitchFamily="50" charset="0"/>
              </a:rPr>
              <a:t>got to know</a:t>
            </a:r>
          </a:p>
          <a:p>
            <a:pPr>
              <a:lnSpc>
                <a:spcPct val="150000"/>
              </a:lnSpc>
            </a:pPr>
            <a:r>
              <a:rPr lang="en-US" dirty="0">
                <a:solidFill>
                  <a:srgbClr val="9E2064"/>
                </a:solidFill>
                <a:latin typeface="Articulat CF v2 Bold" panose="00000800000000000000" pitchFamily="50" charset="0"/>
              </a:rPr>
              <a:t>North Carolina in a</a:t>
            </a:r>
          </a:p>
          <a:p>
            <a:pPr>
              <a:lnSpc>
                <a:spcPct val="150000"/>
              </a:lnSpc>
            </a:pPr>
            <a:r>
              <a:rPr lang="en-US" dirty="0">
                <a:solidFill>
                  <a:srgbClr val="9E2064"/>
                </a:solidFill>
                <a:latin typeface="Articulat CF v2 Bold" panose="00000800000000000000" pitchFamily="50" charset="0"/>
              </a:rPr>
              <a:t>whole new way.</a:t>
            </a:r>
            <a:endParaRPr lang="en-US" cap="all" dirty="0">
              <a:solidFill>
                <a:srgbClr val="9E2064"/>
              </a:solidFill>
              <a:latin typeface="Articulat CF v2 Bold" panose="00000800000000000000" pitchFamily="50" charset="0"/>
            </a:endParaRP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Jessica janc</a:t>
            </a:r>
          </a:p>
          <a:p>
            <a:pPr>
              <a:lnSpc>
                <a:spcPct val="150000"/>
              </a:lnSpc>
            </a:pPr>
            <a:r>
              <a:rPr lang="en-US" sz="1400" i="1" dirty="0">
                <a:latin typeface="Articulat CF v2 Medium" panose="00000600000000000000" pitchFamily="50" charset="0"/>
              </a:rPr>
              <a:t>Blue Ridge RC&amp;D</a:t>
            </a:r>
          </a:p>
        </p:txBody>
      </p:sp>
      <p:pic>
        <p:nvPicPr>
          <p:cNvPr id="5" name="Picture 4">
            <a:extLst>
              <a:ext uri="{FF2B5EF4-FFF2-40B4-BE49-F238E27FC236}">
                <a16:creationId xmlns:a16="http://schemas.microsoft.com/office/drawing/2014/main" id="{6A723D5E-9A3C-44C2-98E8-8766EAB21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819" y="1529320"/>
            <a:ext cx="3788672" cy="3925832"/>
          </a:xfrm>
          <a:prstGeom prst="rect">
            <a:avLst/>
          </a:prstGeom>
        </p:spPr>
      </p:pic>
    </p:spTree>
    <p:extLst>
      <p:ext uri="{BB962C8B-B14F-4D97-AF65-F5344CB8AC3E}">
        <p14:creationId xmlns:p14="http://schemas.microsoft.com/office/powerpoint/2010/main" val="2849126795"/>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27009" y="576892"/>
            <a:ext cx="3711482" cy="4924425"/>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 am very proud to now be able to</a:t>
            </a:r>
          </a:p>
          <a:p>
            <a:pPr algn="r">
              <a:lnSpc>
                <a:spcPct val="150000"/>
              </a:lnSpc>
            </a:pPr>
            <a:r>
              <a:rPr lang="en-US" sz="1600" dirty="0">
                <a:latin typeface="Articulat CF v2 Medium" panose="00000600000000000000" pitchFamily="50" charset="0"/>
              </a:rPr>
              <a:t>call myself a North Carolina Certified Environmental Educator because it highlights the importance and</a:t>
            </a:r>
          </a:p>
          <a:p>
            <a:pPr algn="r">
              <a:lnSpc>
                <a:spcPct val="150000"/>
              </a:lnSpc>
            </a:pPr>
            <a:r>
              <a:rPr lang="en-US" sz="1600" dirty="0">
                <a:latin typeface="Articulat CF v2 Medium" panose="00000600000000000000" pitchFamily="50" charset="0"/>
              </a:rPr>
              <a:t>value of what I truly believe in</a:t>
            </a:r>
          </a:p>
          <a:p>
            <a:pPr algn="r">
              <a:lnSpc>
                <a:spcPct val="150000"/>
              </a:lnSpc>
            </a:pPr>
            <a:r>
              <a:rPr lang="en-US" sz="1600" dirty="0">
                <a:latin typeface="Articulat CF v2 Medium" panose="00000600000000000000" pitchFamily="50" charset="0"/>
              </a:rPr>
              <a:t> as an educator. I am grateful for</a:t>
            </a:r>
          </a:p>
          <a:p>
            <a:pPr algn="r">
              <a:lnSpc>
                <a:spcPct val="150000"/>
              </a:lnSpc>
            </a:pPr>
            <a:r>
              <a:rPr lang="en-US" sz="1600" dirty="0">
                <a:latin typeface="Articulat CF v2 Medium" panose="00000600000000000000" pitchFamily="50" charset="0"/>
              </a:rPr>
              <a:t> the certification process because</a:t>
            </a:r>
          </a:p>
          <a:p>
            <a:pPr algn="r">
              <a:lnSpc>
                <a:spcPct val="150000"/>
              </a:lnSpc>
            </a:pPr>
            <a:r>
              <a:rPr lang="en-US" sz="1600" dirty="0">
                <a:latin typeface="Articulat CF v2 Medium" panose="00000600000000000000" pitchFamily="50" charset="0"/>
              </a:rPr>
              <a:t>it has </a:t>
            </a:r>
            <a:r>
              <a:rPr lang="en-US" dirty="0">
                <a:solidFill>
                  <a:srgbClr val="9E2064"/>
                </a:solidFill>
                <a:latin typeface="Articulat CF v2 Bold" panose="00000800000000000000" pitchFamily="50" charset="0"/>
              </a:rPr>
              <a:t>connected me with a wealth of resources across</a:t>
            </a:r>
          </a:p>
          <a:p>
            <a:pPr algn="r">
              <a:lnSpc>
                <a:spcPct val="150000"/>
              </a:lnSpc>
            </a:pPr>
            <a:r>
              <a:rPr lang="en-US" dirty="0">
                <a:solidFill>
                  <a:srgbClr val="9E2064"/>
                </a:solidFill>
                <a:latin typeface="Articulat CF v2 Bold" panose="00000800000000000000" pitchFamily="50" charset="0"/>
              </a:rPr>
              <a:t>the state.</a:t>
            </a:r>
          </a:p>
          <a:p>
            <a:pPr algn="r">
              <a:lnSpc>
                <a:spcPct val="150000"/>
              </a:lnSpc>
            </a:pPr>
            <a:endParaRPr lang="en-US" sz="1600" dirty="0">
              <a:latin typeface="Articulat CF v2 Medium" panose="00000600000000000000" pitchFamily="50" charset="0"/>
            </a:endParaRPr>
          </a:p>
          <a:p>
            <a:pPr algn="r">
              <a:lnSpc>
                <a:spcPct val="150000"/>
              </a:lnSpc>
            </a:pPr>
            <a:r>
              <a:rPr lang="en-US" cap="all" dirty="0">
                <a:solidFill>
                  <a:srgbClr val="669F35"/>
                </a:solidFill>
                <a:latin typeface="Articulat CF v2 Bold" panose="00000800000000000000" pitchFamily="50" charset="0"/>
              </a:rPr>
              <a:t>Molly gillespie</a:t>
            </a:r>
          </a:p>
          <a:p>
            <a:pPr algn="r"/>
            <a:r>
              <a:rPr lang="en-US" sz="1400" i="1" dirty="0">
                <a:latin typeface="Articulat CF v2 Medium" panose="00000600000000000000" pitchFamily="50" charset="0"/>
              </a:rPr>
              <a:t>Muddy Sneakers</a:t>
            </a:r>
          </a:p>
        </p:txBody>
      </p:sp>
      <p:pic>
        <p:nvPicPr>
          <p:cNvPr id="4" name="Picture 3">
            <a:extLst>
              <a:ext uri="{FF2B5EF4-FFF2-40B4-BE49-F238E27FC236}">
                <a16:creationId xmlns:a16="http://schemas.microsoft.com/office/drawing/2014/main" id="{4DEB6102-753C-4AC5-8BED-7CB744F86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4685" y="1690689"/>
            <a:ext cx="3788672" cy="3925832"/>
          </a:xfrm>
          <a:prstGeom prst="rect">
            <a:avLst/>
          </a:prstGeom>
        </p:spPr>
      </p:pic>
    </p:spTree>
    <p:extLst>
      <p:ext uri="{BB962C8B-B14F-4D97-AF65-F5344CB8AC3E}">
        <p14:creationId xmlns:p14="http://schemas.microsoft.com/office/powerpoint/2010/main" val="199270752"/>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34296" y="492209"/>
            <a:ext cx="3660690" cy="5601533"/>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North Carolina Environmental Education Certification is truly life-changing. </a:t>
            </a:r>
            <a:r>
              <a:rPr lang="en-US" dirty="0">
                <a:solidFill>
                  <a:srgbClr val="9E2064"/>
                </a:solidFill>
                <a:latin typeface="Articulat CF v2 Bold" panose="00000800000000000000" pitchFamily="50" charset="0"/>
              </a:rPr>
              <a:t>It gives you the tools, knowledge, and resources </a:t>
            </a:r>
          </a:p>
          <a:p>
            <a:pPr>
              <a:lnSpc>
                <a:spcPct val="150000"/>
              </a:lnSpc>
            </a:pPr>
            <a:r>
              <a:rPr lang="en-US" dirty="0">
                <a:solidFill>
                  <a:srgbClr val="9E2064"/>
                </a:solidFill>
                <a:latin typeface="Articulat CF v2 Bold" panose="00000800000000000000" pitchFamily="50" charset="0"/>
              </a:rPr>
              <a:t>you need to turn what </a:t>
            </a:r>
          </a:p>
          <a:p>
            <a:pPr>
              <a:lnSpc>
                <a:spcPct val="150000"/>
              </a:lnSpc>
            </a:pPr>
            <a:r>
              <a:rPr lang="en-US" dirty="0">
                <a:solidFill>
                  <a:srgbClr val="9E2064"/>
                </a:solidFill>
                <a:latin typeface="Articulat CF v2 Bold" panose="00000800000000000000" pitchFamily="50" charset="0"/>
              </a:rPr>
              <a:t>you love into a career</a:t>
            </a:r>
            <a:r>
              <a:rPr lang="en-US" sz="1600" dirty="0">
                <a:latin typeface="Articulat CF v2 Medium" panose="00000600000000000000" pitchFamily="50" charset="0"/>
              </a:rPr>
              <a:t> </a:t>
            </a:r>
          </a:p>
          <a:p>
            <a:pPr>
              <a:lnSpc>
                <a:spcPct val="150000"/>
              </a:lnSpc>
            </a:pPr>
            <a:r>
              <a:rPr lang="en-US" sz="1600" dirty="0">
                <a:latin typeface="Articulat CF v2 Medium" panose="00000600000000000000" pitchFamily="50" charset="0"/>
              </a:rPr>
              <a:t>and build your network, </a:t>
            </a:r>
          </a:p>
          <a:p>
            <a:pPr>
              <a:lnSpc>
                <a:spcPct val="150000"/>
              </a:lnSpc>
            </a:pPr>
            <a:r>
              <a:rPr lang="en-US" sz="1600" dirty="0">
                <a:latin typeface="Articulat CF v2 Medium" panose="00000600000000000000" pitchFamily="50" charset="0"/>
              </a:rPr>
              <a:t>all while having a blast and experiencing the beautiful </a:t>
            </a:r>
          </a:p>
          <a:p>
            <a:pPr>
              <a:lnSpc>
                <a:spcPct val="150000"/>
              </a:lnSpc>
            </a:pPr>
            <a:r>
              <a:rPr lang="en-US" sz="1600" dirty="0">
                <a:latin typeface="Articulat CF v2 Medium" panose="00000600000000000000" pitchFamily="50" charset="0"/>
              </a:rPr>
              <a:t>places North Carolina </a:t>
            </a:r>
          </a:p>
          <a:p>
            <a:pPr>
              <a:lnSpc>
                <a:spcPct val="150000"/>
              </a:lnSpc>
            </a:pPr>
            <a:r>
              <a:rPr lang="en-US" sz="1600" dirty="0">
                <a:latin typeface="Articulat CF v2 Medium" panose="00000600000000000000" pitchFamily="50" charset="0"/>
              </a:rPr>
              <a:t>has to offer.</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Chelsea sloggy</a:t>
            </a:r>
          </a:p>
          <a:p>
            <a:r>
              <a:rPr lang="en-US" sz="1400" i="1" dirty="0">
                <a:latin typeface="Articulat CF v2 Medium" panose="00000600000000000000" pitchFamily="50" charset="0"/>
              </a:rPr>
              <a:t>Union County Soil &amp; Water</a:t>
            </a:r>
          </a:p>
          <a:p>
            <a:r>
              <a:rPr lang="en-US" sz="1400" i="1" dirty="0">
                <a:latin typeface="Articulat CF v2 Medium" panose="00000600000000000000" pitchFamily="50" charset="0"/>
              </a:rPr>
              <a:t>Conservation District</a:t>
            </a:r>
          </a:p>
        </p:txBody>
      </p:sp>
      <p:pic>
        <p:nvPicPr>
          <p:cNvPr id="3" name="Picture 2">
            <a:extLst>
              <a:ext uri="{FF2B5EF4-FFF2-40B4-BE49-F238E27FC236}">
                <a16:creationId xmlns:a16="http://schemas.microsoft.com/office/drawing/2014/main" id="{12B505AD-B1B5-4977-96FC-B8849783E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277" y="1462208"/>
            <a:ext cx="3788672" cy="3925832"/>
          </a:xfrm>
          <a:prstGeom prst="rect">
            <a:avLst/>
          </a:prstGeom>
        </p:spPr>
      </p:pic>
    </p:spTree>
    <p:extLst>
      <p:ext uri="{BB962C8B-B14F-4D97-AF65-F5344CB8AC3E}">
        <p14:creationId xmlns:p14="http://schemas.microsoft.com/office/powerpoint/2010/main" val="2032497403"/>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57" y="-7749"/>
            <a:ext cx="9153314" cy="6865749"/>
          </a:xfrm>
        </p:spPr>
      </p:pic>
      <p:sp>
        <p:nvSpPr>
          <p:cNvPr id="7" name="TextBox 6"/>
          <p:cNvSpPr txBox="1"/>
          <p:nvPr/>
        </p:nvSpPr>
        <p:spPr>
          <a:xfrm>
            <a:off x="5704875" y="1142344"/>
            <a:ext cx="3354907" cy="3247043"/>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My favorite part of the certification program has been meeting and </a:t>
            </a:r>
            <a:r>
              <a:rPr lang="en-US" dirty="0">
                <a:solidFill>
                  <a:srgbClr val="9E2064"/>
                </a:solidFill>
                <a:latin typeface="Articulat CF v2 Bold" panose="00000800000000000000" pitchFamily="50" charset="0"/>
              </a:rPr>
              <a:t>networking with many like-minded people </a:t>
            </a:r>
            <a:r>
              <a:rPr lang="en-US" sz="1600" dirty="0">
                <a:latin typeface="Articulat CF v2 Medium" panose="00000600000000000000" pitchFamily="50" charset="0"/>
              </a:rPr>
              <a:t>from all across the state.</a:t>
            </a:r>
          </a:p>
          <a:p>
            <a:pPr algn="r">
              <a:lnSpc>
                <a:spcPct val="150000"/>
              </a:lnSpc>
            </a:pPr>
            <a:endParaRPr lang="en-US" sz="1600" dirty="0">
              <a:latin typeface="Articulat CF v2 Medium" panose="00000600000000000000" pitchFamily="50" charset="0"/>
            </a:endParaRPr>
          </a:p>
          <a:p>
            <a:pPr algn="r">
              <a:lnSpc>
                <a:spcPct val="150000"/>
              </a:lnSpc>
            </a:pPr>
            <a:r>
              <a:rPr lang="en-US" cap="all" dirty="0">
                <a:solidFill>
                  <a:srgbClr val="669F35"/>
                </a:solidFill>
                <a:latin typeface="Articulat CF v2 Bold" panose="00000800000000000000" pitchFamily="50" charset="0"/>
              </a:rPr>
              <a:t>Caitlin Williams</a:t>
            </a:r>
          </a:p>
          <a:p>
            <a:pPr algn="r"/>
            <a:r>
              <a:rPr lang="en-US" sz="1400" i="1" dirty="0">
                <a:latin typeface="Articulat CF v2 Medium" panose="00000600000000000000" pitchFamily="50" charset="0"/>
              </a:rPr>
              <a:t>University of North Carolina</a:t>
            </a:r>
          </a:p>
          <a:p>
            <a:pPr algn="r"/>
            <a:r>
              <a:rPr lang="en-US" sz="1400" i="1" dirty="0">
                <a:latin typeface="Articulat CF v2 Medium" panose="00000600000000000000" pitchFamily="50" charset="0"/>
              </a:rPr>
              <a:t>Wilmington</a:t>
            </a:r>
          </a:p>
        </p:txBody>
      </p:sp>
      <p:pic>
        <p:nvPicPr>
          <p:cNvPr id="5" name="Picture 4">
            <a:extLst>
              <a:ext uri="{FF2B5EF4-FFF2-40B4-BE49-F238E27FC236}">
                <a16:creationId xmlns:a16="http://schemas.microsoft.com/office/drawing/2014/main" id="{02DCABAE-3B18-43C6-BCA1-81D388712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8903" y="1440303"/>
            <a:ext cx="3788672" cy="3925832"/>
          </a:xfrm>
          <a:prstGeom prst="rect">
            <a:avLst/>
          </a:prstGeom>
        </p:spPr>
      </p:pic>
    </p:spTree>
    <p:extLst>
      <p:ext uri="{BB962C8B-B14F-4D97-AF65-F5344CB8AC3E}">
        <p14:creationId xmlns:p14="http://schemas.microsoft.com/office/powerpoint/2010/main" val="2692382731"/>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33629" y="785824"/>
            <a:ext cx="3660690" cy="4401205"/>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North Carolina Environmental Education Certification program has </a:t>
            </a:r>
            <a:r>
              <a:rPr lang="en-US" dirty="0">
                <a:solidFill>
                  <a:srgbClr val="9E2064"/>
                </a:solidFill>
                <a:latin typeface="Articulat CF v2 Bold" panose="00000800000000000000" pitchFamily="50" charset="0"/>
              </a:rPr>
              <a:t>allowed me to create a 4-H program </a:t>
            </a:r>
            <a:r>
              <a:rPr lang="en-US" sz="1600" dirty="0">
                <a:latin typeface="Articulat CF v2 Medium" panose="00000600000000000000" pitchFamily="50" charset="0"/>
              </a:rPr>
              <a:t>that instills </a:t>
            </a:r>
          </a:p>
          <a:p>
            <a:pPr>
              <a:lnSpc>
                <a:spcPct val="150000"/>
              </a:lnSpc>
            </a:pPr>
            <a:r>
              <a:rPr lang="en-US" sz="1600" dirty="0">
                <a:latin typeface="Articulat CF v2 Medium" panose="00000600000000000000" pitchFamily="50" charset="0"/>
              </a:rPr>
              <a:t>environmental literacy by </a:t>
            </a:r>
          </a:p>
          <a:p>
            <a:pPr>
              <a:lnSpc>
                <a:spcPct val="150000"/>
              </a:lnSpc>
            </a:pPr>
            <a:r>
              <a:rPr lang="en-US" sz="1600" dirty="0">
                <a:latin typeface="Articulat CF v2 Medium" panose="00000600000000000000" pitchFamily="50" charset="0"/>
              </a:rPr>
              <a:t>fostering observation, </a:t>
            </a:r>
          </a:p>
          <a:p>
            <a:pPr>
              <a:lnSpc>
                <a:spcPct val="150000"/>
              </a:lnSpc>
            </a:pPr>
            <a:r>
              <a:rPr lang="en-US" sz="1600" dirty="0">
                <a:latin typeface="Articulat CF v2 Medium" panose="00000600000000000000" pitchFamily="50" charset="0"/>
              </a:rPr>
              <a:t>investigation, experimentation, </a:t>
            </a:r>
          </a:p>
          <a:p>
            <a:pPr>
              <a:lnSpc>
                <a:spcPct val="150000"/>
              </a:lnSpc>
            </a:pPr>
            <a:r>
              <a:rPr lang="en-US" sz="1600" dirty="0">
                <a:latin typeface="Articulat CF v2 Medium" panose="00000600000000000000" pitchFamily="50" charset="0"/>
              </a:rPr>
              <a:t>and innovation.</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Whitney greene</a:t>
            </a:r>
          </a:p>
          <a:p>
            <a:r>
              <a:rPr lang="en-US" sz="1400" i="1" dirty="0">
                <a:latin typeface="Articulat CF v2 Medium" panose="00000600000000000000" pitchFamily="50" charset="0"/>
              </a:rPr>
              <a:t>Wilkes County Cooperative</a:t>
            </a:r>
          </a:p>
          <a:p>
            <a:r>
              <a:rPr lang="en-US" sz="1400" i="1" dirty="0">
                <a:latin typeface="Articulat CF v2 Medium" panose="00000600000000000000" pitchFamily="50" charset="0"/>
              </a:rPr>
              <a:t>Extension</a:t>
            </a:r>
          </a:p>
        </p:txBody>
      </p:sp>
      <p:pic>
        <p:nvPicPr>
          <p:cNvPr id="5" name="Picture 4">
            <a:extLst>
              <a:ext uri="{FF2B5EF4-FFF2-40B4-BE49-F238E27FC236}">
                <a16:creationId xmlns:a16="http://schemas.microsoft.com/office/drawing/2014/main" id="{4A6200BF-389B-42D9-96B8-FE4B970ECA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015" y="1346798"/>
            <a:ext cx="3788672" cy="3925832"/>
          </a:xfrm>
          <a:prstGeom prst="rect">
            <a:avLst/>
          </a:prstGeom>
        </p:spPr>
      </p:pic>
    </p:spTree>
    <p:extLst>
      <p:ext uri="{BB962C8B-B14F-4D97-AF65-F5344CB8AC3E}">
        <p14:creationId xmlns:p14="http://schemas.microsoft.com/office/powerpoint/2010/main" val="1634713812"/>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226340" y="627226"/>
            <a:ext cx="3703093" cy="4970591"/>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During my experience I </a:t>
            </a:r>
            <a:r>
              <a:rPr lang="en-US" dirty="0">
                <a:solidFill>
                  <a:srgbClr val="9E2064"/>
                </a:solidFill>
                <a:latin typeface="Articulat CF v2 Bold" panose="00000800000000000000" pitchFamily="50" charset="0"/>
              </a:rPr>
              <a:t>have learned new ways of sharing</a:t>
            </a:r>
          </a:p>
          <a:p>
            <a:pPr algn="r">
              <a:lnSpc>
                <a:spcPct val="150000"/>
              </a:lnSpc>
            </a:pPr>
            <a:r>
              <a:rPr lang="en-US" dirty="0">
                <a:solidFill>
                  <a:srgbClr val="9E2064"/>
                </a:solidFill>
                <a:latin typeface="Articulat CF v2 Bold" panose="00000800000000000000" pitchFamily="50" charset="0"/>
              </a:rPr>
              <a:t>my passion for the great outdoors with others. </a:t>
            </a:r>
            <a:r>
              <a:rPr lang="en-US" sz="1600" dirty="0">
                <a:latin typeface="Articulat CF v2 Medium" panose="00000600000000000000" pitchFamily="50" charset="0"/>
              </a:rPr>
              <a:t>I </a:t>
            </a:r>
          </a:p>
          <a:p>
            <a:pPr algn="r">
              <a:lnSpc>
                <a:spcPct val="150000"/>
              </a:lnSpc>
            </a:pPr>
            <a:r>
              <a:rPr lang="en-US" sz="1600" dirty="0">
                <a:latin typeface="Articulat CF v2 Medium" panose="00000600000000000000" pitchFamily="50" charset="0"/>
              </a:rPr>
              <a:t>am thankful for this </a:t>
            </a:r>
          </a:p>
          <a:p>
            <a:pPr algn="r">
              <a:lnSpc>
                <a:spcPct val="150000"/>
              </a:lnSpc>
            </a:pPr>
            <a:r>
              <a:rPr lang="en-US" sz="1600" dirty="0">
                <a:latin typeface="Articulat CF v2 Medium" panose="00000600000000000000" pitchFamily="50" charset="0"/>
              </a:rPr>
              <a:t>opportunity to share </a:t>
            </a:r>
          </a:p>
          <a:p>
            <a:pPr algn="r">
              <a:lnSpc>
                <a:spcPct val="150000"/>
              </a:lnSpc>
            </a:pPr>
            <a:r>
              <a:rPr lang="en-US" sz="1600" dirty="0">
                <a:latin typeface="Articulat CF v2 Medium" panose="00000600000000000000" pitchFamily="50" charset="0"/>
              </a:rPr>
              <a:t>environmental education</a:t>
            </a:r>
          </a:p>
          <a:p>
            <a:pPr algn="r">
              <a:lnSpc>
                <a:spcPct val="150000"/>
              </a:lnSpc>
            </a:pPr>
            <a:r>
              <a:rPr lang="en-US" sz="1600" dirty="0">
                <a:latin typeface="Articulat CF v2 Medium" panose="00000600000000000000" pitchFamily="50" charset="0"/>
              </a:rPr>
              <a:t> with the students and visitors</a:t>
            </a:r>
          </a:p>
          <a:p>
            <a:pPr algn="r">
              <a:lnSpc>
                <a:spcPct val="150000"/>
              </a:lnSpc>
            </a:pPr>
            <a:r>
              <a:rPr lang="en-US" sz="1600" dirty="0">
                <a:latin typeface="Articulat CF v2 Medium" panose="00000600000000000000" pitchFamily="50" charset="0"/>
              </a:rPr>
              <a:t> at Jordan Lake Educational</a:t>
            </a:r>
          </a:p>
          <a:p>
            <a:pPr algn="r">
              <a:lnSpc>
                <a:spcPct val="150000"/>
              </a:lnSpc>
            </a:pPr>
            <a:r>
              <a:rPr lang="en-US" sz="1600" dirty="0">
                <a:latin typeface="Articulat CF v2 Medium" panose="00000600000000000000" pitchFamily="50" charset="0"/>
              </a:rPr>
              <a:t>State Forest.</a:t>
            </a:r>
          </a:p>
          <a:p>
            <a:pPr algn="r">
              <a:lnSpc>
                <a:spcPct val="150000"/>
              </a:lnSpc>
            </a:pPr>
            <a:endParaRPr lang="en-US" sz="1600" dirty="0">
              <a:latin typeface="Articulat CF v2 Medium" panose="00000600000000000000" pitchFamily="50" charset="0"/>
            </a:endParaRPr>
          </a:p>
          <a:p>
            <a:pPr algn="r">
              <a:lnSpc>
                <a:spcPct val="150000"/>
              </a:lnSpc>
            </a:pPr>
            <a:r>
              <a:rPr lang="en-US" cap="all" dirty="0">
                <a:solidFill>
                  <a:srgbClr val="669F35"/>
                </a:solidFill>
                <a:latin typeface="Articulat CF v2 Bold" panose="00000800000000000000" pitchFamily="50" charset="0"/>
              </a:rPr>
              <a:t>Carla hunt</a:t>
            </a:r>
          </a:p>
          <a:p>
            <a:pPr algn="r"/>
            <a:r>
              <a:rPr lang="en-US" sz="1400" i="1" dirty="0">
                <a:latin typeface="Articulat CF v2 Medium" panose="00000600000000000000" pitchFamily="50" charset="0"/>
              </a:rPr>
              <a:t>North Carolina Forest Service</a:t>
            </a:r>
          </a:p>
        </p:txBody>
      </p:sp>
      <p:pic>
        <p:nvPicPr>
          <p:cNvPr id="5" name="Picture 4">
            <a:extLst>
              <a:ext uri="{FF2B5EF4-FFF2-40B4-BE49-F238E27FC236}">
                <a16:creationId xmlns:a16="http://schemas.microsoft.com/office/drawing/2014/main" id="{5D2CA923-E3A9-4586-9184-22BD36223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2104" y="1529320"/>
            <a:ext cx="3788672" cy="3925832"/>
          </a:xfrm>
          <a:prstGeom prst="rect">
            <a:avLst/>
          </a:prstGeom>
        </p:spPr>
      </p:pic>
    </p:spTree>
    <p:extLst>
      <p:ext uri="{BB962C8B-B14F-4D97-AF65-F5344CB8AC3E}">
        <p14:creationId xmlns:p14="http://schemas.microsoft.com/office/powerpoint/2010/main" val="4029177623"/>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85732" y="462637"/>
            <a:ext cx="3601848" cy="4621522"/>
          </a:xfrm>
          <a:prstGeom prst="rect">
            <a:avLst/>
          </a:prstGeom>
          <a:noFill/>
        </p:spPr>
        <p:txBody>
          <a:bodyPr wrap="square" rtlCol="0">
            <a:spAutoFit/>
          </a:bodyPr>
          <a:lstStyle/>
          <a:p>
            <a:pPr algn="r">
              <a:lnSpc>
                <a:spcPct val="150000"/>
              </a:lnSpc>
            </a:pPr>
            <a:r>
              <a:rPr lang="en-US" dirty="0">
                <a:solidFill>
                  <a:srgbClr val="9E2064"/>
                </a:solidFill>
                <a:latin typeface="Articulat CF v2 Bold" panose="00000800000000000000" pitchFamily="50" charset="0"/>
              </a:rPr>
              <a:t>The best part of earning my certification was learning how to fish</a:t>
            </a:r>
            <a:r>
              <a:rPr lang="en-US" sz="1600" dirty="0">
                <a:latin typeface="Articulat CF v2 Medium" panose="00000600000000000000" pitchFamily="50" charset="0"/>
              </a:rPr>
              <a:t>—in the surf, from a pier,</a:t>
            </a:r>
          </a:p>
          <a:p>
            <a:pPr algn="r">
              <a:lnSpc>
                <a:spcPct val="150000"/>
              </a:lnSpc>
            </a:pPr>
            <a:r>
              <a:rPr lang="en-US" sz="1600" dirty="0">
                <a:latin typeface="Articulat CF v2 Medium" panose="00000600000000000000" pitchFamily="50" charset="0"/>
              </a:rPr>
              <a:t> and from a kayak. Thank you</a:t>
            </a:r>
          </a:p>
          <a:p>
            <a:pPr algn="r">
              <a:lnSpc>
                <a:spcPct val="150000"/>
              </a:lnSpc>
            </a:pPr>
            <a:r>
              <a:rPr lang="en-US" sz="1600" dirty="0">
                <a:latin typeface="Articulat CF v2 Medium" panose="00000600000000000000" pitchFamily="50" charset="0"/>
              </a:rPr>
              <a:t>very much to Becky Skiba from</a:t>
            </a:r>
          </a:p>
          <a:p>
            <a:pPr algn="r">
              <a:lnSpc>
                <a:spcPct val="150000"/>
              </a:lnSpc>
            </a:pPr>
            <a:r>
              <a:rPr lang="en-US" sz="1600" dirty="0">
                <a:latin typeface="Articulat CF v2 Medium" panose="00000600000000000000" pitchFamily="50" charset="0"/>
              </a:rPr>
              <a:t>the NC Wildlife Resources Commission and Gerald Klauss</a:t>
            </a:r>
          </a:p>
          <a:p>
            <a:pPr algn="r">
              <a:lnSpc>
                <a:spcPct val="150000"/>
              </a:lnSpc>
            </a:pPr>
            <a:r>
              <a:rPr lang="en-US" sz="1600" dirty="0">
                <a:latin typeface="Articulat CF v2 Medium" panose="00000600000000000000" pitchFamily="50" charset="0"/>
              </a:rPr>
              <a:t>from the John E. Pechmann</a:t>
            </a:r>
          </a:p>
          <a:p>
            <a:pPr algn="r">
              <a:lnSpc>
                <a:spcPct val="150000"/>
              </a:lnSpc>
            </a:pPr>
            <a:r>
              <a:rPr lang="en-US" sz="1600" dirty="0">
                <a:latin typeface="Articulat CF v2 Medium" panose="00000600000000000000" pitchFamily="50" charset="0"/>
              </a:rPr>
              <a:t>Fishing Education Center.</a:t>
            </a:r>
          </a:p>
          <a:p>
            <a:pPr algn="r">
              <a:lnSpc>
                <a:spcPct val="150000"/>
              </a:lnSpc>
            </a:pPr>
            <a:r>
              <a:rPr lang="en-US" sz="1600" dirty="0">
                <a:latin typeface="Articulat CF v2 Medium" panose="00000600000000000000" pitchFamily="50" charset="0"/>
              </a:rPr>
              <a:t> </a:t>
            </a: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Julia little</a:t>
            </a:r>
          </a:p>
          <a:p>
            <a:pPr algn="r">
              <a:lnSpc>
                <a:spcPct val="150000"/>
              </a:lnSpc>
            </a:pPr>
            <a:r>
              <a:rPr lang="en-US" sz="1400" i="1" dirty="0">
                <a:latin typeface="Articulat CF v2 Medium" panose="00000600000000000000" pitchFamily="50" charset="0"/>
              </a:rPr>
              <a:t>Westover High School Science</a:t>
            </a:r>
          </a:p>
        </p:txBody>
      </p:sp>
      <p:pic>
        <p:nvPicPr>
          <p:cNvPr id="5" name="Picture 4">
            <a:extLst>
              <a:ext uri="{FF2B5EF4-FFF2-40B4-BE49-F238E27FC236}">
                <a16:creationId xmlns:a16="http://schemas.microsoft.com/office/drawing/2014/main" id="{ADE42594-BDE5-401E-A8D3-AA7A7F302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353" y="1604713"/>
            <a:ext cx="3934976" cy="4093472"/>
          </a:xfrm>
          <a:prstGeom prst="rect">
            <a:avLst/>
          </a:prstGeom>
        </p:spPr>
      </p:pic>
    </p:spTree>
    <p:extLst>
      <p:ext uri="{BB962C8B-B14F-4D97-AF65-F5344CB8AC3E}">
        <p14:creationId xmlns:p14="http://schemas.microsoft.com/office/powerpoint/2010/main" val="150120814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25239" y="718712"/>
            <a:ext cx="3660690" cy="4185761"/>
          </a:xfrm>
          <a:prstGeom prst="rect">
            <a:avLst/>
          </a:prstGeom>
          <a:noFill/>
        </p:spPr>
        <p:txBody>
          <a:bodyPr wrap="square" rtlCol="0">
            <a:spAutoFit/>
          </a:bodyPr>
          <a:lstStyle/>
          <a:p>
            <a:pPr>
              <a:lnSpc>
                <a:spcPct val="150000"/>
              </a:lnSpc>
            </a:pPr>
            <a:r>
              <a:rPr lang="en-US" dirty="0">
                <a:solidFill>
                  <a:srgbClr val="9E2064"/>
                </a:solidFill>
                <a:latin typeface="Articulat CF v2 Bold" panose="00000800000000000000" pitchFamily="50" charset="0"/>
              </a:rPr>
              <a:t>My favorite thing was working on my Tree ID project </a:t>
            </a:r>
            <a:r>
              <a:rPr lang="en-US" sz="1600" dirty="0">
                <a:latin typeface="Articulat CF v2 Medium" panose="00000600000000000000" pitchFamily="50" charset="0"/>
              </a:rPr>
              <a:t>and talking with park patrons as I studied the trees and took pictures of them.</a:t>
            </a:r>
          </a:p>
          <a:p>
            <a:pPr>
              <a:lnSpc>
                <a:spcPct val="150000"/>
              </a:lnSpc>
            </a:pPr>
            <a:r>
              <a:rPr lang="en-US" sz="1600" dirty="0">
                <a:latin typeface="Articulat CF v2 Medium" panose="00000600000000000000" pitchFamily="50" charset="0"/>
              </a:rPr>
              <a:t>Each person I talked with</a:t>
            </a:r>
          </a:p>
          <a:p>
            <a:pPr>
              <a:lnSpc>
                <a:spcPct val="150000"/>
              </a:lnSpc>
            </a:pPr>
            <a:r>
              <a:rPr lang="en-US" sz="1600" dirty="0">
                <a:latin typeface="Articulat CF v2 Medium" panose="00000600000000000000" pitchFamily="50" charset="0"/>
              </a:rPr>
              <a:t>asked different questions</a:t>
            </a:r>
          </a:p>
          <a:p>
            <a:pPr>
              <a:lnSpc>
                <a:spcPct val="150000"/>
              </a:lnSpc>
            </a:pPr>
            <a:r>
              <a:rPr lang="en-US" sz="1600" dirty="0">
                <a:latin typeface="Articulat CF v2 Medium" panose="00000600000000000000" pitchFamily="50" charset="0"/>
              </a:rPr>
              <a:t>and expressed both interest</a:t>
            </a:r>
          </a:p>
          <a:p>
            <a:pPr>
              <a:lnSpc>
                <a:spcPct val="150000"/>
              </a:lnSpc>
            </a:pPr>
            <a:r>
              <a:rPr lang="en-US" sz="1600" dirty="0">
                <a:latin typeface="Articulat CF v2 Medium" panose="00000600000000000000" pitchFamily="50" charset="0"/>
              </a:rPr>
              <a:t>and excitement for the project.</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Janet harrison</a:t>
            </a:r>
          </a:p>
          <a:p>
            <a:r>
              <a:rPr lang="en-US" sz="1400" i="1" dirty="0">
                <a:latin typeface="Articulat CF v2 Medium" panose="00000600000000000000" pitchFamily="50" charset="0"/>
              </a:rPr>
              <a:t>Town of Cary Parks and Recreation</a:t>
            </a:r>
          </a:p>
        </p:txBody>
      </p:sp>
      <p:pic>
        <p:nvPicPr>
          <p:cNvPr id="3" name="Picture 2">
            <a:extLst>
              <a:ext uri="{FF2B5EF4-FFF2-40B4-BE49-F238E27FC236}">
                <a16:creationId xmlns:a16="http://schemas.microsoft.com/office/drawing/2014/main" id="{74CD0F9F-C8E0-4F0B-8603-BC92E6D90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281" y="1247970"/>
            <a:ext cx="3788672" cy="3925832"/>
          </a:xfrm>
          <a:prstGeom prst="rect">
            <a:avLst/>
          </a:prstGeom>
        </p:spPr>
      </p:pic>
    </p:spTree>
    <p:extLst>
      <p:ext uri="{BB962C8B-B14F-4D97-AF65-F5344CB8AC3E}">
        <p14:creationId xmlns:p14="http://schemas.microsoft.com/office/powerpoint/2010/main" val="1968871298"/>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486400" y="627226"/>
            <a:ext cx="3443034" cy="4508927"/>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My favorite part of the program was traveling to all of the beautiful places around the state where the workshops were held and </a:t>
            </a:r>
            <a:r>
              <a:rPr lang="en-US" dirty="0">
                <a:solidFill>
                  <a:srgbClr val="9E2064"/>
                </a:solidFill>
                <a:latin typeface="Articulat CF v2 Bold" panose="00000800000000000000" pitchFamily="50" charset="0"/>
              </a:rPr>
              <a:t>the sheer joy of discovery</a:t>
            </a:r>
            <a:r>
              <a:rPr lang="en-US" sz="1600" dirty="0">
                <a:latin typeface="Articulat CF v2 Medium" panose="00000600000000000000" pitchFamily="50" charset="0"/>
              </a:rPr>
              <a:t> as I moved through the program. It brought back all the excitement</a:t>
            </a:r>
          </a:p>
          <a:p>
            <a:pPr algn="r">
              <a:lnSpc>
                <a:spcPct val="150000"/>
              </a:lnSpc>
            </a:pPr>
            <a:r>
              <a:rPr lang="en-US" sz="1600" dirty="0">
                <a:latin typeface="Articulat CF v2 Medium" panose="00000600000000000000" pitchFamily="50" charset="0"/>
              </a:rPr>
              <a:t>I used to experience when I was</a:t>
            </a:r>
          </a:p>
          <a:p>
            <a:pPr algn="r">
              <a:lnSpc>
                <a:spcPct val="150000"/>
              </a:lnSpc>
            </a:pPr>
            <a:r>
              <a:rPr lang="en-US" sz="1600" dirty="0">
                <a:latin typeface="Articulat CF v2 Medium" panose="00000600000000000000" pitchFamily="50" charset="0"/>
              </a:rPr>
              <a:t>a child playing in the woods.</a:t>
            </a:r>
          </a:p>
          <a:p>
            <a:pPr algn="r">
              <a:lnSpc>
                <a:spcPct val="150000"/>
              </a:lnSpc>
            </a:pPr>
            <a:endParaRPr lang="en-US" sz="1600" dirty="0">
              <a:latin typeface="Articulat CF v2 Medium" panose="00000600000000000000" pitchFamily="50" charset="0"/>
            </a:endParaRPr>
          </a:p>
          <a:p>
            <a:pPr algn="r">
              <a:lnSpc>
                <a:spcPct val="150000"/>
              </a:lnSpc>
            </a:pPr>
            <a:r>
              <a:rPr lang="en-US" cap="all" dirty="0">
                <a:solidFill>
                  <a:srgbClr val="669F35"/>
                </a:solidFill>
                <a:latin typeface="Articulat CF v2 Bold" panose="00000800000000000000" pitchFamily="50" charset="0"/>
              </a:rPr>
              <a:t>Julia Alison-soto</a:t>
            </a:r>
          </a:p>
          <a:p>
            <a:pPr algn="r"/>
            <a:r>
              <a:rPr lang="en-US" sz="1400" i="1" dirty="0">
                <a:latin typeface="Articulat CF v2 Medium" panose="00000600000000000000" pitchFamily="50" charset="0"/>
              </a:rPr>
              <a:t>Girl Scouts</a:t>
            </a:r>
          </a:p>
        </p:txBody>
      </p:sp>
      <p:pic>
        <p:nvPicPr>
          <p:cNvPr id="4" name="Picture 3">
            <a:extLst>
              <a:ext uri="{FF2B5EF4-FFF2-40B4-BE49-F238E27FC236}">
                <a16:creationId xmlns:a16="http://schemas.microsoft.com/office/drawing/2014/main" id="{9AF75ECC-38B5-4D6C-BB9D-D019C8C8B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184" y="1845296"/>
            <a:ext cx="3788672" cy="3925832"/>
          </a:xfrm>
          <a:prstGeom prst="rect">
            <a:avLst/>
          </a:prstGeom>
        </p:spPr>
      </p:pic>
    </p:spTree>
    <p:extLst>
      <p:ext uri="{BB962C8B-B14F-4D97-AF65-F5344CB8AC3E}">
        <p14:creationId xmlns:p14="http://schemas.microsoft.com/office/powerpoint/2010/main" val="1711403210"/>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00741" y="525765"/>
            <a:ext cx="3660690" cy="5339923"/>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Obtaining my certification</a:t>
            </a:r>
          </a:p>
          <a:p>
            <a:pPr>
              <a:lnSpc>
                <a:spcPct val="150000"/>
              </a:lnSpc>
            </a:pPr>
            <a:r>
              <a:rPr lang="en-US" sz="1600" dirty="0">
                <a:latin typeface="Articulat CF v2 Medium" panose="00000600000000000000" pitchFamily="50" charset="0"/>
              </a:rPr>
              <a:t>was a valuable experience for me because I expanded my knowledge of North Carolina ecosystems, learned new activities to</a:t>
            </a:r>
          </a:p>
          <a:p>
            <a:pPr>
              <a:lnSpc>
                <a:spcPct val="150000"/>
              </a:lnSpc>
            </a:pPr>
            <a:r>
              <a:rPr lang="en-US" sz="1600" dirty="0">
                <a:latin typeface="Articulat CF v2 Medium" panose="00000600000000000000" pitchFamily="50" charset="0"/>
              </a:rPr>
              <a:t>teach and different methods</a:t>
            </a:r>
          </a:p>
          <a:p>
            <a:pPr>
              <a:lnSpc>
                <a:spcPct val="150000"/>
              </a:lnSpc>
            </a:pPr>
            <a:r>
              <a:rPr lang="en-US" sz="1600" dirty="0">
                <a:latin typeface="Articulat CF v2 Medium" panose="00000600000000000000" pitchFamily="50" charset="0"/>
              </a:rPr>
              <a:t>of teaching them, and </a:t>
            </a:r>
          </a:p>
          <a:p>
            <a:pPr>
              <a:lnSpc>
                <a:spcPct val="150000"/>
              </a:lnSpc>
            </a:pPr>
            <a:r>
              <a:rPr lang="en-US" dirty="0">
                <a:solidFill>
                  <a:srgbClr val="9E2064"/>
                </a:solidFill>
                <a:latin typeface="Articulat CF v2 Bold" panose="00000800000000000000" pitchFamily="50" charset="0"/>
              </a:rPr>
              <a:t>became friends with</a:t>
            </a:r>
          </a:p>
          <a:p>
            <a:pPr>
              <a:lnSpc>
                <a:spcPct val="150000"/>
              </a:lnSpc>
            </a:pPr>
            <a:r>
              <a:rPr lang="en-US" dirty="0">
                <a:solidFill>
                  <a:srgbClr val="9E2064"/>
                </a:solidFill>
                <a:latin typeface="Articulat CF v2 Bold" panose="00000800000000000000" pitchFamily="50" charset="0"/>
              </a:rPr>
              <a:t>other educators in the</a:t>
            </a:r>
          </a:p>
          <a:p>
            <a:pPr>
              <a:lnSpc>
                <a:spcPct val="150000"/>
              </a:lnSpc>
            </a:pPr>
            <a:r>
              <a:rPr lang="en-US" dirty="0">
                <a:solidFill>
                  <a:srgbClr val="9E2064"/>
                </a:solidFill>
                <a:latin typeface="Articulat CF v2 Bold" panose="00000800000000000000" pitchFamily="50" charset="0"/>
              </a:rPr>
              <a:t>field.</a:t>
            </a:r>
            <a:r>
              <a:rPr lang="en-US" sz="1600" dirty="0">
                <a:latin typeface="Articulat CF v2 Bold" panose="00000800000000000000" pitchFamily="50" charset="0"/>
              </a:rPr>
              <a:t> </a:t>
            </a:r>
            <a:r>
              <a:rPr lang="en-US" sz="1600" dirty="0">
                <a:latin typeface="Articulat CF v2 Medium" panose="00000600000000000000" pitchFamily="50" charset="0"/>
              </a:rPr>
              <a:t>It was truly a </a:t>
            </a:r>
          </a:p>
          <a:p>
            <a:pPr>
              <a:lnSpc>
                <a:spcPct val="150000"/>
              </a:lnSpc>
            </a:pPr>
            <a:r>
              <a:rPr lang="en-US" sz="1600" dirty="0">
                <a:latin typeface="Articulat CF v2 Medium" panose="00000600000000000000" pitchFamily="50" charset="0"/>
              </a:rPr>
              <a:t>wonderful experience!</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Tara whicker</a:t>
            </a:r>
          </a:p>
          <a:p>
            <a:r>
              <a:rPr lang="en-US" sz="1400" i="1" dirty="0">
                <a:latin typeface="Articulat CF v2 Medium" panose="00000600000000000000" pitchFamily="50" charset="0"/>
              </a:rPr>
              <a:t>Fort Caswell</a:t>
            </a:r>
          </a:p>
        </p:txBody>
      </p:sp>
      <p:pic>
        <p:nvPicPr>
          <p:cNvPr id="5" name="Picture 4">
            <a:extLst>
              <a:ext uri="{FF2B5EF4-FFF2-40B4-BE49-F238E27FC236}">
                <a16:creationId xmlns:a16="http://schemas.microsoft.com/office/drawing/2014/main" id="{73D3400F-2BD0-4583-BDC8-C32E1C99B8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1888" y="1462208"/>
            <a:ext cx="3788672" cy="3925832"/>
          </a:xfrm>
          <a:prstGeom prst="rect">
            <a:avLst/>
          </a:prstGeom>
        </p:spPr>
      </p:pic>
    </p:spTree>
    <p:extLst>
      <p:ext uri="{BB962C8B-B14F-4D97-AF65-F5344CB8AC3E}">
        <p14:creationId xmlns:p14="http://schemas.microsoft.com/office/powerpoint/2010/main" val="117802537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153550" y="509780"/>
            <a:ext cx="3788672" cy="4878259"/>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The environmental education certification program has allowed</a:t>
            </a:r>
          </a:p>
          <a:p>
            <a:pPr algn="r">
              <a:lnSpc>
                <a:spcPct val="150000"/>
              </a:lnSpc>
            </a:pPr>
            <a:r>
              <a:rPr lang="en-US" sz="1600" dirty="0">
                <a:latin typeface="Articulat CF v2 Medium" panose="00000600000000000000" pitchFamily="50" charset="0"/>
              </a:rPr>
              <a:t> me to make valuable connections</a:t>
            </a:r>
          </a:p>
          <a:p>
            <a:pPr algn="r">
              <a:lnSpc>
                <a:spcPct val="150000"/>
              </a:lnSpc>
            </a:pPr>
            <a:r>
              <a:rPr lang="en-US" sz="1600" dirty="0">
                <a:latin typeface="Articulat CF v2 Medium" panose="00000600000000000000" pitchFamily="50" charset="0"/>
              </a:rPr>
              <a:t> with fellow environmental</a:t>
            </a:r>
          </a:p>
          <a:p>
            <a:pPr algn="r">
              <a:lnSpc>
                <a:spcPct val="150000"/>
              </a:lnSpc>
            </a:pPr>
            <a:r>
              <a:rPr lang="en-US" sz="1600" dirty="0">
                <a:latin typeface="Articulat CF v2 Medium" panose="00000600000000000000" pitchFamily="50" charset="0"/>
              </a:rPr>
              <a:t>educators, obtain essential skills</a:t>
            </a:r>
          </a:p>
          <a:p>
            <a:pPr algn="r">
              <a:lnSpc>
                <a:spcPct val="150000"/>
              </a:lnSpc>
            </a:pPr>
            <a:r>
              <a:rPr lang="en-US" sz="1600" dirty="0">
                <a:latin typeface="Articulat CF v2 Medium" panose="00000600000000000000" pitchFamily="50" charset="0"/>
              </a:rPr>
              <a:t>in the field and</a:t>
            </a:r>
            <a:r>
              <a:rPr lang="en-US" dirty="0">
                <a:latin typeface="Articulat CF v2 Medium" panose="00000600000000000000" pitchFamily="50" charset="0"/>
              </a:rPr>
              <a:t> </a:t>
            </a:r>
            <a:r>
              <a:rPr lang="en-US" dirty="0">
                <a:solidFill>
                  <a:srgbClr val="9E2064"/>
                </a:solidFill>
                <a:latin typeface="Articulat CF v2 Bold" panose="00000800000000000000" pitchFamily="50" charset="0"/>
              </a:rPr>
              <a:t>gain access to </a:t>
            </a:r>
          </a:p>
          <a:p>
            <a:pPr algn="r">
              <a:lnSpc>
                <a:spcPct val="150000"/>
              </a:lnSpc>
            </a:pPr>
            <a:r>
              <a:rPr lang="en-US" dirty="0">
                <a:solidFill>
                  <a:srgbClr val="9E2064"/>
                </a:solidFill>
                <a:latin typeface="Articulat CF v2 Bold" panose="00000800000000000000" pitchFamily="50" charset="0"/>
              </a:rPr>
              <a:t>resources</a:t>
            </a:r>
            <a:r>
              <a:rPr lang="en-US" sz="1600" dirty="0">
                <a:latin typeface="Articulat CF v2 Medium" panose="00000600000000000000" pitchFamily="50" charset="0"/>
              </a:rPr>
              <a:t>; all of which I utilize</a:t>
            </a:r>
          </a:p>
          <a:p>
            <a:pPr algn="r">
              <a:lnSpc>
                <a:spcPct val="150000"/>
              </a:lnSpc>
            </a:pPr>
            <a:r>
              <a:rPr lang="en-US" sz="1600" dirty="0">
                <a:latin typeface="Articulat CF v2 Medium" panose="00000600000000000000" pitchFamily="50" charset="0"/>
              </a:rPr>
              <a:t>often in my programming and</a:t>
            </a:r>
          </a:p>
          <a:p>
            <a:pPr algn="r">
              <a:lnSpc>
                <a:spcPct val="150000"/>
              </a:lnSpc>
            </a:pPr>
            <a:r>
              <a:rPr lang="en-US" sz="1600" dirty="0">
                <a:latin typeface="Articulat CF v2 Medium" panose="00000600000000000000" pitchFamily="50" charset="0"/>
              </a:rPr>
              <a:t>summer camp on Beech</a:t>
            </a:r>
          </a:p>
          <a:p>
            <a:pPr algn="r">
              <a:lnSpc>
                <a:spcPct val="150000"/>
              </a:lnSpc>
            </a:pPr>
            <a:r>
              <a:rPr lang="en-US" sz="1600" dirty="0">
                <a:latin typeface="Articulat CF v2 Medium" panose="00000600000000000000" pitchFamily="50" charset="0"/>
              </a:rPr>
              <a:t>Mountain!</a:t>
            </a:r>
          </a:p>
          <a:p>
            <a:pPr algn="r">
              <a:lnSpc>
                <a:spcPct val="150000"/>
              </a:lnSpc>
            </a:pPr>
            <a:endParaRPr lang="en-US" sz="1600" dirty="0">
              <a:latin typeface="Articulat CF v2 Medium" panose="00000600000000000000" pitchFamily="50" charset="0"/>
            </a:endParaRPr>
          </a:p>
          <a:p>
            <a:pPr algn="r">
              <a:lnSpc>
                <a:spcPct val="150000"/>
              </a:lnSpc>
            </a:pPr>
            <a:r>
              <a:rPr lang="en-US" cap="all" dirty="0">
                <a:solidFill>
                  <a:srgbClr val="669F35"/>
                </a:solidFill>
                <a:latin typeface="Articulat CF v2 Bold" panose="00000800000000000000" pitchFamily="50" charset="0"/>
              </a:rPr>
              <a:t>Marisa sedlak</a:t>
            </a:r>
          </a:p>
          <a:p>
            <a:pPr algn="r"/>
            <a:r>
              <a:rPr lang="en-US" sz="1400" i="1" dirty="0">
                <a:latin typeface="Articulat CF v2 Medium" panose="00000600000000000000" pitchFamily="50" charset="0"/>
              </a:rPr>
              <a:t>Beech Mountain Parks and Recreation</a:t>
            </a:r>
          </a:p>
        </p:txBody>
      </p:sp>
      <p:pic>
        <p:nvPicPr>
          <p:cNvPr id="4" name="Picture 3">
            <a:extLst>
              <a:ext uri="{FF2B5EF4-FFF2-40B4-BE49-F238E27FC236}">
                <a16:creationId xmlns:a16="http://schemas.microsoft.com/office/drawing/2014/main" id="{FCF220B8-8F37-49D4-9FC0-842146C36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6115" y="1606861"/>
            <a:ext cx="3788672" cy="3925832"/>
          </a:xfrm>
          <a:prstGeom prst="rect">
            <a:avLst/>
          </a:prstGeom>
        </p:spPr>
      </p:pic>
    </p:spTree>
    <p:extLst>
      <p:ext uri="{BB962C8B-B14F-4D97-AF65-F5344CB8AC3E}">
        <p14:creationId xmlns:p14="http://schemas.microsoft.com/office/powerpoint/2010/main" val="2644786561"/>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25454" y="748187"/>
            <a:ext cx="3660690" cy="4862870"/>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I enjoy the continuing education opportunities because it’s a fun gathering for educators to play outside, sharpen our </a:t>
            </a:r>
          </a:p>
          <a:p>
            <a:pPr>
              <a:lnSpc>
                <a:spcPct val="150000"/>
              </a:lnSpc>
            </a:pPr>
            <a:r>
              <a:rPr lang="en-US" sz="1600" dirty="0">
                <a:latin typeface="Articulat CF v2 Medium" panose="00000600000000000000" pitchFamily="50" charset="0"/>
              </a:rPr>
              <a:t>environmental education </a:t>
            </a:r>
          </a:p>
          <a:p>
            <a:pPr>
              <a:lnSpc>
                <a:spcPct val="150000"/>
              </a:lnSpc>
            </a:pPr>
            <a:r>
              <a:rPr lang="en-US" sz="1600" dirty="0">
                <a:latin typeface="Articulat CF v2 Medium" panose="00000600000000000000" pitchFamily="50" charset="0"/>
              </a:rPr>
              <a:t>skills, and </a:t>
            </a:r>
            <a:r>
              <a:rPr lang="en-US" dirty="0">
                <a:solidFill>
                  <a:srgbClr val="9E2064"/>
                </a:solidFill>
                <a:latin typeface="Articulat CF v2 Bold" panose="00000800000000000000" pitchFamily="50" charset="0"/>
              </a:rPr>
              <a:t>share ideas and</a:t>
            </a:r>
          </a:p>
          <a:p>
            <a:pPr>
              <a:lnSpc>
                <a:spcPct val="150000"/>
              </a:lnSpc>
            </a:pPr>
            <a:r>
              <a:rPr lang="en-US" dirty="0">
                <a:solidFill>
                  <a:srgbClr val="9E2064"/>
                </a:solidFill>
                <a:latin typeface="Articulat CF v2 Bold" panose="00000800000000000000" pitchFamily="50" charset="0"/>
              </a:rPr>
              <a:t>experiences that may</a:t>
            </a:r>
          </a:p>
          <a:p>
            <a:pPr>
              <a:lnSpc>
                <a:spcPct val="150000"/>
              </a:lnSpc>
            </a:pPr>
            <a:r>
              <a:rPr lang="en-US" dirty="0">
                <a:solidFill>
                  <a:srgbClr val="9E2064"/>
                </a:solidFill>
                <a:latin typeface="Articulat CF v2 Bold" panose="00000800000000000000" pitchFamily="50" charset="0"/>
              </a:rPr>
              <a:t>enrich each others’</a:t>
            </a:r>
          </a:p>
          <a:p>
            <a:pPr>
              <a:lnSpc>
                <a:spcPct val="150000"/>
              </a:lnSpc>
            </a:pPr>
            <a:r>
              <a:rPr lang="en-US" dirty="0">
                <a:solidFill>
                  <a:srgbClr val="9E2064"/>
                </a:solidFill>
                <a:latin typeface="Articulat CF v2 Bold" panose="00000800000000000000" pitchFamily="50" charset="0"/>
              </a:rPr>
              <a:t>programs.</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Misty varnell</a:t>
            </a:r>
          </a:p>
          <a:p>
            <a:r>
              <a:rPr lang="en-US" sz="1400" i="1" dirty="0">
                <a:latin typeface="Articulat CF v2 Medium" panose="00000600000000000000" pitchFamily="50" charset="0"/>
              </a:rPr>
              <a:t>N.C. Cooperative Extension, </a:t>
            </a:r>
          </a:p>
          <a:p>
            <a:r>
              <a:rPr lang="en-US" sz="1400" i="1" dirty="0">
                <a:latin typeface="Articulat CF v2 Medium" panose="00000600000000000000" pitchFamily="50" charset="0"/>
              </a:rPr>
              <a:t>Edgecombe County Center</a:t>
            </a:r>
          </a:p>
        </p:txBody>
      </p:sp>
      <p:pic>
        <p:nvPicPr>
          <p:cNvPr id="3" name="Picture 2">
            <a:extLst>
              <a:ext uri="{FF2B5EF4-FFF2-40B4-BE49-F238E27FC236}">
                <a16:creationId xmlns:a16="http://schemas.microsoft.com/office/drawing/2014/main" id="{57DBDA8B-028D-48CF-A636-57147A2B1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3488" y="1462208"/>
            <a:ext cx="3788672" cy="3925832"/>
          </a:xfrm>
          <a:prstGeom prst="rect">
            <a:avLst/>
          </a:prstGeom>
        </p:spPr>
      </p:pic>
    </p:spTree>
    <p:extLst>
      <p:ext uri="{BB962C8B-B14F-4D97-AF65-F5344CB8AC3E}">
        <p14:creationId xmlns:p14="http://schemas.microsoft.com/office/powerpoint/2010/main" val="1000079123"/>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25762" y="627226"/>
            <a:ext cx="3603672" cy="4970591"/>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The certificate program </a:t>
            </a:r>
            <a:r>
              <a:rPr lang="en-US" dirty="0">
                <a:solidFill>
                  <a:srgbClr val="9E2064"/>
                </a:solidFill>
                <a:latin typeface="Articulat CF v2 Bold" panose="00000800000000000000" pitchFamily="50" charset="0"/>
              </a:rPr>
              <a:t>redefined the way I will use my </a:t>
            </a:r>
          </a:p>
          <a:p>
            <a:pPr algn="r">
              <a:lnSpc>
                <a:spcPct val="150000"/>
              </a:lnSpc>
            </a:pPr>
            <a:r>
              <a:rPr lang="en-US" dirty="0">
                <a:solidFill>
                  <a:srgbClr val="9E2064"/>
                </a:solidFill>
                <a:latin typeface="Articulat CF v2 Bold" panose="00000800000000000000" pitchFamily="50" charset="0"/>
              </a:rPr>
              <a:t>leadership and teaching</a:t>
            </a:r>
          </a:p>
          <a:p>
            <a:pPr algn="r">
              <a:lnSpc>
                <a:spcPct val="150000"/>
              </a:lnSpc>
            </a:pPr>
            <a:r>
              <a:rPr lang="en-US" dirty="0">
                <a:solidFill>
                  <a:srgbClr val="9E2064"/>
                </a:solidFill>
                <a:latin typeface="Articulat CF v2 Bold" panose="00000800000000000000" pitchFamily="50" charset="0"/>
              </a:rPr>
              <a:t> skill set. </a:t>
            </a:r>
            <a:r>
              <a:rPr lang="en-US" sz="1600" dirty="0">
                <a:latin typeface="Articulat CF v2 Medium" panose="00000600000000000000" pitchFamily="50" charset="0"/>
              </a:rPr>
              <a:t>I became more</a:t>
            </a:r>
          </a:p>
          <a:p>
            <a:pPr algn="r">
              <a:lnSpc>
                <a:spcPct val="150000"/>
              </a:lnSpc>
            </a:pPr>
            <a:r>
              <a:rPr lang="en-US" sz="1600" dirty="0">
                <a:latin typeface="Articulat CF v2 Medium" panose="00000600000000000000" pitchFamily="50" charset="0"/>
              </a:rPr>
              <a:t>engaged and participated</a:t>
            </a:r>
          </a:p>
          <a:p>
            <a:pPr algn="r">
              <a:lnSpc>
                <a:spcPct val="150000"/>
              </a:lnSpc>
            </a:pPr>
            <a:r>
              <a:rPr lang="en-US" sz="1600" dirty="0">
                <a:latin typeface="Articulat CF v2 Medium" panose="00000600000000000000" pitchFamily="50" charset="0"/>
              </a:rPr>
              <a:t> in more action oriented</a:t>
            </a:r>
          </a:p>
          <a:p>
            <a:pPr algn="r">
              <a:lnSpc>
                <a:spcPct val="150000"/>
              </a:lnSpc>
            </a:pPr>
            <a:r>
              <a:rPr lang="en-US" sz="1600" dirty="0">
                <a:latin typeface="Articulat CF v2 Medium" panose="00000600000000000000" pitchFamily="50" charset="0"/>
              </a:rPr>
              <a:t> community programs that</a:t>
            </a:r>
          </a:p>
          <a:p>
            <a:pPr algn="r">
              <a:lnSpc>
                <a:spcPct val="150000"/>
              </a:lnSpc>
            </a:pPr>
            <a:r>
              <a:rPr lang="en-US" sz="1600" dirty="0">
                <a:latin typeface="Articulat CF v2 Medium" panose="00000600000000000000" pitchFamily="50" charset="0"/>
              </a:rPr>
              <a:t> bring about awareness</a:t>
            </a:r>
          </a:p>
          <a:p>
            <a:pPr algn="r">
              <a:lnSpc>
                <a:spcPct val="150000"/>
              </a:lnSpc>
            </a:pPr>
            <a:r>
              <a:rPr lang="en-US" sz="1600" dirty="0">
                <a:latin typeface="Articulat CF v2 Medium" panose="00000600000000000000" pitchFamily="50" charset="0"/>
              </a:rPr>
              <a:t> and education for</a:t>
            </a:r>
          </a:p>
          <a:p>
            <a:pPr algn="r">
              <a:lnSpc>
                <a:spcPct val="150000"/>
              </a:lnSpc>
            </a:pPr>
            <a:r>
              <a:rPr lang="en-US" sz="1600" dirty="0">
                <a:latin typeface="Articulat CF v2 Medium" panose="00000600000000000000" pitchFamily="50" charset="0"/>
              </a:rPr>
              <a:t>North Carolinians.</a:t>
            </a:r>
          </a:p>
          <a:p>
            <a:pPr algn="r">
              <a:lnSpc>
                <a:spcPct val="150000"/>
              </a:lnSpc>
            </a:pPr>
            <a:endParaRPr lang="en-US" sz="1600" dirty="0">
              <a:latin typeface="Articulat CF v2 Medium" panose="00000600000000000000" pitchFamily="50" charset="0"/>
            </a:endParaRPr>
          </a:p>
          <a:p>
            <a:pPr algn="r">
              <a:lnSpc>
                <a:spcPct val="150000"/>
              </a:lnSpc>
            </a:pPr>
            <a:r>
              <a:rPr lang="en-US" cap="all" dirty="0">
                <a:solidFill>
                  <a:srgbClr val="669F35"/>
                </a:solidFill>
                <a:latin typeface="Articulat CF v2 Bold" panose="00000800000000000000" pitchFamily="50" charset="0"/>
              </a:rPr>
              <a:t>Molly nelms</a:t>
            </a:r>
          </a:p>
          <a:p>
            <a:pPr algn="r"/>
            <a:r>
              <a:rPr lang="en-US" sz="1400" i="1" dirty="0">
                <a:latin typeface="Articulat CF v2 Medium" panose="00000600000000000000" pitchFamily="50" charset="0"/>
              </a:rPr>
              <a:t>Self-Employed</a:t>
            </a:r>
          </a:p>
        </p:txBody>
      </p:sp>
      <p:pic>
        <p:nvPicPr>
          <p:cNvPr id="9" name="Picture 8">
            <a:extLst>
              <a:ext uri="{FF2B5EF4-FFF2-40B4-BE49-F238E27FC236}">
                <a16:creationId xmlns:a16="http://schemas.microsoft.com/office/drawing/2014/main" id="{791EABB3-6EC4-4F03-BCD0-B65CACCBE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0435" y="1260183"/>
            <a:ext cx="3788672" cy="3925832"/>
          </a:xfrm>
          <a:prstGeom prst="rect">
            <a:avLst/>
          </a:prstGeom>
        </p:spPr>
      </p:pic>
    </p:spTree>
    <p:extLst>
      <p:ext uri="{BB962C8B-B14F-4D97-AF65-F5344CB8AC3E}">
        <p14:creationId xmlns:p14="http://schemas.microsoft.com/office/powerpoint/2010/main" val="1746810806"/>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25454" y="748187"/>
            <a:ext cx="3660690" cy="5432256"/>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I could not have hoped for more insightful workshops, skill-building opportunities, or interdisciplinary collaboration through this</a:t>
            </a:r>
          </a:p>
          <a:p>
            <a:pPr>
              <a:lnSpc>
                <a:spcPct val="150000"/>
              </a:lnSpc>
            </a:pPr>
            <a:r>
              <a:rPr lang="en-US" sz="1600" dirty="0">
                <a:latin typeface="Articulat CF v2 Medium" panose="00000600000000000000" pitchFamily="50" charset="0"/>
              </a:rPr>
              <a:t>program. Not only did I</a:t>
            </a:r>
          </a:p>
          <a:p>
            <a:pPr>
              <a:lnSpc>
                <a:spcPct val="150000"/>
              </a:lnSpc>
            </a:pPr>
            <a:r>
              <a:rPr lang="en-US" sz="1600" dirty="0">
                <a:latin typeface="Articulat CF v2 Medium" panose="00000600000000000000" pitchFamily="50" charset="0"/>
              </a:rPr>
              <a:t>glean practical skills and</a:t>
            </a:r>
          </a:p>
          <a:p>
            <a:pPr>
              <a:lnSpc>
                <a:spcPct val="150000"/>
              </a:lnSpc>
            </a:pPr>
            <a:r>
              <a:rPr lang="en-US" sz="1600" dirty="0">
                <a:latin typeface="Articulat CF v2 Medium" panose="00000600000000000000" pitchFamily="50" charset="0"/>
              </a:rPr>
              <a:t>knowledge, but </a:t>
            </a:r>
            <a:r>
              <a:rPr lang="en-US" dirty="0">
                <a:solidFill>
                  <a:srgbClr val="9E2064"/>
                </a:solidFill>
                <a:latin typeface="Articulat CF v2 Bold" panose="00000800000000000000" pitchFamily="50" charset="0"/>
              </a:rPr>
              <a:t>the </a:t>
            </a:r>
          </a:p>
          <a:p>
            <a:pPr>
              <a:lnSpc>
                <a:spcPct val="150000"/>
              </a:lnSpc>
            </a:pPr>
            <a:r>
              <a:rPr lang="en-US" dirty="0">
                <a:solidFill>
                  <a:srgbClr val="9E2064"/>
                </a:solidFill>
                <a:latin typeface="Articulat CF v2 Bold" panose="00000800000000000000" pitchFamily="50" charset="0"/>
              </a:rPr>
              <a:t>confidence I found in</a:t>
            </a:r>
          </a:p>
          <a:p>
            <a:pPr>
              <a:lnSpc>
                <a:spcPct val="150000"/>
              </a:lnSpc>
            </a:pPr>
            <a:r>
              <a:rPr lang="en-US" dirty="0">
                <a:solidFill>
                  <a:srgbClr val="9E2064"/>
                </a:solidFill>
                <a:latin typeface="Articulat CF v2 Bold" panose="00000800000000000000" pitchFamily="50" charset="0"/>
              </a:rPr>
              <a:t>myself now allows me</a:t>
            </a:r>
          </a:p>
          <a:p>
            <a:pPr>
              <a:lnSpc>
                <a:spcPct val="150000"/>
              </a:lnSpc>
            </a:pPr>
            <a:r>
              <a:rPr lang="en-US" dirty="0">
                <a:solidFill>
                  <a:srgbClr val="9E2064"/>
                </a:solidFill>
                <a:latin typeface="Articulat CF v2 Bold" panose="00000800000000000000" pitchFamily="50" charset="0"/>
              </a:rPr>
              <a:t>to mentor others in</a:t>
            </a:r>
          </a:p>
          <a:p>
            <a:pPr>
              <a:lnSpc>
                <a:spcPct val="150000"/>
              </a:lnSpc>
            </a:pPr>
            <a:r>
              <a:rPr lang="en-US" dirty="0">
                <a:solidFill>
                  <a:srgbClr val="9E2064"/>
                </a:solidFill>
                <a:latin typeface="Articulat CF v2 Bold" panose="00000800000000000000" pitchFamily="50" charset="0"/>
              </a:rPr>
              <a:t>the field.</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Bethany sheffer</a:t>
            </a:r>
          </a:p>
          <a:p>
            <a:r>
              <a:rPr lang="en-US" sz="1400" i="1" dirty="0">
                <a:latin typeface="Articulat CF v2 Medium" panose="00000600000000000000" pitchFamily="50" charset="0"/>
              </a:rPr>
              <a:t>HIGHTS, Inc.</a:t>
            </a:r>
          </a:p>
        </p:txBody>
      </p:sp>
      <p:pic>
        <p:nvPicPr>
          <p:cNvPr id="5" name="Picture 4">
            <a:extLst>
              <a:ext uri="{FF2B5EF4-FFF2-40B4-BE49-F238E27FC236}">
                <a16:creationId xmlns:a16="http://schemas.microsoft.com/office/drawing/2014/main" id="{1DB30B1E-A87E-4318-9F52-4E07B9177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7664" y="1466084"/>
            <a:ext cx="3788672" cy="3925832"/>
          </a:xfrm>
          <a:prstGeom prst="rect">
            <a:avLst/>
          </a:prstGeom>
        </p:spPr>
      </p:pic>
    </p:spTree>
    <p:extLst>
      <p:ext uri="{BB962C8B-B14F-4D97-AF65-F5344CB8AC3E}">
        <p14:creationId xmlns:p14="http://schemas.microsoft.com/office/powerpoint/2010/main" val="1145957589"/>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25762" y="627226"/>
            <a:ext cx="3603672" cy="5016758"/>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 learned a lot about </a:t>
            </a:r>
            <a:r>
              <a:rPr lang="en-US" dirty="0">
                <a:solidFill>
                  <a:srgbClr val="9E2064"/>
                </a:solidFill>
                <a:latin typeface="Articulat CF v2 Bold" panose="00000800000000000000" pitchFamily="50" charset="0"/>
              </a:rPr>
              <a:t>inquiry-</a:t>
            </a:r>
          </a:p>
          <a:p>
            <a:pPr algn="r">
              <a:lnSpc>
                <a:spcPct val="150000"/>
              </a:lnSpc>
            </a:pPr>
            <a:r>
              <a:rPr lang="en-US" dirty="0">
                <a:solidFill>
                  <a:srgbClr val="9E2064"/>
                </a:solidFill>
                <a:latin typeface="Articulat CF v2 Bold" panose="00000800000000000000" pitchFamily="50" charset="0"/>
              </a:rPr>
              <a:t>based teaching, group facilitation, and group management </a:t>
            </a:r>
            <a:r>
              <a:rPr lang="en-US" sz="1600" dirty="0">
                <a:latin typeface="Articulat CF v2 Medium" panose="00000600000000000000" pitchFamily="50" charset="0"/>
              </a:rPr>
              <a:t>while teaching</a:t>
            </a:r>
          </a:p>
          <a:p>
            <a:pPr algn="r">
              <a:lnSpc>
                <a:spcPct val="150000"/>
              </a:lnSpc>
            </a:pPr>
            <a:r>
              <a:rPr lang="en-US" sz="1600" dirty="0">
                <a:latin typeface="Articulat CF v2 Medium" panose="00000600000000000000" pitchFamily="50" charset="0"/>
              </a:rPr>
              <a:t>in the field. I enjoyed the</a:t>
            </a:r>
          </a:p>
          <a:p>
            <a:pPr algn="r">
              <a:lnSpc>
                <a:spcPct val="150000"/>
              </a:lnSpc>
            </a:pPr>
            <a:r>
              <a:rPr lang="en-US" sz="1600" dirty="0">
                <a:latin typeface="Articulat CF v2 Medium" panose="00000600000000000000" pitchFamily="50" charset="0"/>
              </a:rPr>
              <a:t>diversity of workshops and</a:t>
            </a:r>
          </a:p>
          <a:p>
            <a:pPr algn="r">
              <a:lnSpc>
                <a:spcPct val="150000"/>
              </a:lnSpc>
            </a:pPr>
            <a:r>
              <a:rPr lang="en-US" sz="1600" dirty="0">
                <a:latin typeface="Articulat CF v2 Medium" panose="00000600000000000000" pitchFamily="50" charset="0"/>
              </a:rPr>
              <a:t>getting to meet a diversity of</a:t>
            </a:r>
          </a:p>
          <a:p>
            <a:pPr algn="r">
              <a:lnSpc>
                <a:spcPct val="150000"/>
              </a:lnSpc>
            </a:pPr>
            <a:r>
              <a:rPr lang="en-US" sz="1600" dirty="0">
                <a:latin typeface="Articulat CF v2 Medium" panose="00000600000000000000" pitchFamily="50" charset="0"/>
              </a:rPr>
              <a:t> instructors, educators and</a:t>
            </a:r>
          </a:p>
          <a:p>
            <a:pPr algn="r">
              <a:lnSpc>
                <a:spcPct val="150000"/>
              </a:lnSpc>
            </a:pPr>
            <a:r>
              <a:rPr lang="en-US" sz="1600" dirty="0">
                <a:latin typeface="Articulat CF v2 Medium" panose="00000600000000000000" pitchFamily="50" charset="0"/>
              </a:rPr>
              <a:t>others who I might otherwise</a:t>
            </a:r>
          </a:p>
          <a:p>
            <a:pPr algn="r">
              <a:lnSpc>
                <a:spcPct val="150000"/>
              </a:lnSpc>
            </a:pPr>
            <a:r>
              <a:rPr lang="en-US" sz="1600" dirty="0">
                <a:latin typeface="Articulat CF v2 Medium" panose="00000600000000000000" pitchFamily="50" charset="0"/>
              </a:rPr>
              <a:t>never have run into.</a:t>
            </a:r>
          </a:p>
          <a:p>
            <a:pPr algn="r">
              <a:lnSpc>
                <a:spcPct val="150000"/>
              </a:lnSpc>
            </a:pPr>
            <a:endParaRPr lang="en-US" cap="all" dirty="0">
              <a:solidFill>
                <a:srgbClr val="669F35"/>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Gretchen stokes</a:t>
            </a:r>
          </a:p>
          <a:p>
            <a:pPr algn="r"/>
            <a:r>
              <a:rPr lang="en-US" sz="1400" i="1" dirty="0">
                <a:latin typeface="Articulat CF v2 Medium" panose="00000600000000000000" pitchFamily="50" charset="0"/>
              </a:rPr>
              <a:t>Graduate Research Fellow</a:t>
            </a:r>
          </a:p>
        </p:txBody>
      </p:sp>
      <p:pic>
        <p:nvPicPr>
          <p:cNvPr id="4" name="Picture 3">
            <a:extLst>
              <a:ext uri="{FF2B5EF4-FFF2-40B4-BE49-F238E27FC236}">
                <a16:creationId xmlns:a16="http://schemas.microsoft.com/office/drawing/2014/main" id="{6B0B09F1-BCFE-48D8-A7E5-795D20E4A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0726" y="1027907"/>
            <a:ext cx="3989625" cy="4134060"/>
          </a:xfrm>
          <a:prstGeom prst="rect">
            <a:avLst/>
          </a:prstGeom>
        </p:spPr>
      </p:pic>
    </p:spTree>
    <p:extLst>
      <p:ext uri="{BB962C8B-B14F-4D97-AF65-F5344CB8AC3E}">
        <p14:creationId xmlns:p14="http://schemas.microsoft.com/office/powerpoint/2010/main" val="14013418"/>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25454" y="748187"/>
            <a:ext cx="3660690" cy="4970591"/>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My favorite part of earning my certification was working on my community partnership project</a:t>
            </a:r>
          </a:p>
          <a:p>
            <a:pPr>
              <a:lnSpc>
                <a:spcPct val="150000"/>
              </a:lnSpc>
            </a:pPr>
            <a:r>
              <a:rPr lang="en-US" sz="1600" dirty="0">
                <a:latin typeface="Articulat CF v2 Medium" panose="00000600000000000000" pitchFamily="50" charset="0"/>
              </a:rPr>
              <a:t>as it involved a combination of several things I like to do,</a:t>
            </a:r>
          </a:p>
          <a:p>
            <a:pPr>
              <a:lnSpc>
                <a:spcPct val="150000"/>
              </a:lnSpc>
            </a:pPr>
            <a:r>
              <a:rPr lang="en-US" sz="1600" dirty="0">
                <a:latin typeface="Articulat CF v2 Medium" panose="00000600000000000000" pitchFamily="50" charset="0"/>
              </a:rPr>
              <a:t>including creating new nature</a:t>
            </a:r>
          </a:p>
          <a:p>
            <a:pPr>
              <a:lnSpc>
                <a:spcPct val="150000"/>
              </a:lnSpc>
            </a:pPr>
            <a:r>
              <a:rPr lang="en-US" sz="1600" dirty="0">
                <a:latin typeface="Articulat CF v2 Medium" panose="00000600000000000000" pitchFamily="50" charset="0"/>
              </a:rPr>
              <a:t>guides, designing datasheets,</a:t>
            </a:r>
          </a:p>
          <a:p>
            <a:pPr>
              <a:lnSpc>
                <a:spcPct val="150000"/>
              </a:lnSpc>
            </a:pPr>
            <a:r>
              <a:rPr lang="en-US" dirty="0">
                <a:solidFill>
                  <a:srgbClr val="9E2064"/>
                </a:solidFill>
                <a:latin typeface="Articulat CF v2 Bold" panose="00000800000000000000" pitchFamily="50" charset="0"/>
              </a:rPr>
              <a:t>getting people involved in citizen science</a:t>
            </a:r>
            <a:r>
              <a:rPr lang="en-US" sz="1600" dirty="0">
                <a:latin typeface="Articulat CF v2 Medium" panose="00000600000000000000" pitchFamily="50" charset="0"/>
              </a:rPr>
              <a:t>, and teaching people about insects.</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Chris goforth</a:t>
            </a:r>
          </a:p>
          <a:p>
            <a:r>
              <a:rPr lang="en-US" sz="1400" i="1" dirty="0">
                <a:latin typeface="Articulat CF v2 Medium" panose="00000600000000000000" pitchFamily="50" charset="0"/>
              </a:rPr>
              <a:t>NC Museum of Natural Sciences</a:t>
            </a:r>
          </a:p>
        </p:txBody>
      </p:sp>
      <p:pic>
        <p:nvPicPr>
          <p:cNvPr id="3" name="Picture 2">
            <a:extLst>
              <a:ext uri="{FF2B5EF4-FFF2-40B4-BE49-F238E27FC236}">
                <a16:creationId xmlns:a16="http://schemas.microsoft.com/office/drawing/2014/main" id="{01D25B46-FC2D-4AC2-ABE9-670BD4797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5005" y="933538"/>
            <a:ext cx="3788992" cy="3926164"/>
          </a:xfrm>
          <a:prstGeom prst="rect">
            <a:avLst/>
          </a:prstGeom>
        </p:spPr>
      </p:pic>
    </p:spTree>
    <p:extLst>
      <p:ext uri="{BB962C8B-B14F-4D97-AF65-F5344CB8AC3E}">
        <p14:creationId xmlns:p14="http://schemas.microsoft.com/office/powerpoint/2010/main" val="3287278849"/>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25762" y="627226"/>
            <a:ext cx="3603672" cy="5016758"/>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Before this program, I didn’t give myself enough opportunities to teach. I believe I now have </a:t>
            </a:r>
          </a:p>
          <a:p>
            <a:pPr algn="r">
              <a:lnSpc>
                <a:spcPct val="150000"/>
              </a:lnSpc>
            </a:pPr>
            <a:r>
              <a:rPr lang="en-US" dirty="0">
                <a:solidFill>
                  <a:srgbClr val="9E2064"/>
                </a:solidFill>
                <a:latin typeface="Articulat CF v2 Bold" panose="00000800000000000000" pitchFamily="50" charset="0"/>
              </a:rPr>
              <a:t>a broader understanding</a:t>
            </a:r>
          </a:p>
          <a:p>
            <a:pPr algn="r">
              <a:lnSpc>
                <a:spcPct val="150000"/>
              </a:lnSpc>
            </a:pPr>
            <a:r>
              <a:rPr lang="en-US" dirty="0">
                <a:solidFill>
                  <a:srgbClr val="9E2064"/>
                </a:solidFill>
                <a:latin typeface="Articulat CF v2 Bold" panose="00000800000000000000" pitchFamily="50" charset="0"/>
              </a:rPr>
              <a:t> of how to approach and</a:t>
            </a:r>
          </a:p>
          <a:p>
            <a:pPr algn="r">
              <a:lnSpc>
                <a:spcPct val="150000"/>
              </a:lnSpc>
            </a:pPr>
            <a:r>
              <a:rPr lang="en-US" dirty="0">
                <a:solidFill>
                  <a:srgbClr val="9E2064"/>
                </a:solidFill>
                <a:latin typeface="Articulat CF v2 Bold" panose="00000800000000000000" pitchFamily="50" charset="0"/>
              </a:rPr>
              <a:t> learn about environmental issues.</a:t>
            </a:r>
            <a:r>
              <a:rPr lang="en-US" sz="1600" dirty="0">
                <a:latin typeface="Articulat CF v2 Medium" panose="00000600000000000000" pitchFamily="50" charset="0"/>
              </a:rPr>
              <a:t> I pay more attention </a:t>
            </a:r>
          </a:p>
          <a:p>
            <a:pPr algn="r">
              <a:lnSpc>
                <a:spcPct val="150000"/>
              </a:lnSpc>
            </a:pPr>
            <a:r>
              <a:rPr lang="en-US" sz="1600" dirty="0">
                <a:latin typeface="Articulat CF v2 Medium" panose="00000600000000000000" pitchFamily="50" charset="0"/>
              </a:rPr>
              <a:t>to species, habitats, and</a:t>
            </a:r>
          </a:p>
          <a:p>
            <a:pPr algn="r">
              <a:lnSpc>
                <a:spcPct val="150000"/>
              </a:lnSpc>
            </a:pPr>
            <a:r>
              <a:rPr lang="en-US" sz="1600" dirty="0">
                <a:latin typeface="Articulat CF v2 Medium" panose="00000600000000000000" pitchFamily="50" charset="0"/>
              </a:rPr>
              <a:t>changes happening in our environment.</a:t>
            </a:r>
          </a:p>
          <a:p>
            <a:pPr algn="r">
              <a:lnSpc>
                <a:spcPct val="150000"/>
              </a:lnSpc>
            </a:pPr>
            <a:endParaRPr lang="en-US" cap="all" dirty="0">
              <a:solidFill>
                <a:srgbClr val="669F35"/>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Leah farr</a:t>
            </a:r>
          </a:p>
          <a:p>
            <a:pPr algn="r"/>
            <a:r>
              <a:rPr lang="en-US" sz="1400" i="1" dirty="0">
                <a:latin typeface="Articulat CF v2 Medium" panose="00000600000000000000" pitchFamily="50" charset="0"/>
              </a:rPr>
              <a:t>Jordan Lake State Recreational Area</a:t>
            </a:r>
          </a:p>
        </p:txBody>
      </p:sp>
      <p:pic>
        <p:nvPicPr>
          <p:cNvPr id="4" name="Picture 3">
            <a:extLst>
              <a:ext uri="{FF2B5EF4-FFF2-40B4-BE49-F238E27FC236}">
                <a16:creationId xmlns:a16="http://schemas.microsoft.com/office/drawing/2014/main" id="{41E756CF-E4C9-4A4E-88EF-5F0A76B92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157" y="1462043"/>
            <a:ext cx="3788992" cy="3926164"/>
          </a:xfrm>
          <a:prstGeom prst="rect">
            <a:avLst/>
          </a:prstGeom>
        </p:spPr>
      </p:pic>
    </p:spTree>
    <p:extLst>
      <p:ext uri="{BB962C8B-B14F-4D97-AF65-F5344CB8AC3E}">
        <p14:creationId xmlns:p14="http://schemas.microsoft.com/office/powerpoint/2010/main" val="815187458"/>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09828" y="818157"/>
            <a:ext cx="3301139" cy="4621522"/>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NC Environmental Education Certification program offered me inspiration and many wonderful learning experiences. The program </a:t>
            </a:r>
            <a:r>
              <a:rPr lang="en-US" dirty="0">
                <a:solidFill>
                  <a:srgbClr val="9E2064"/>
                </a:solidFill>
                <a:latin typeface="Articulat CF v2 Bold" panose="00000800000000000000" pitchFamily="50" charset="0"/>
              </a:rPr>
              <a:t>challenged me</a:t>
            </a:r>
          </a:p>
          <a:p>
            <a:pPr>
              <a:lnSpc>
                <a:spcPct val="150000"/>
              </a:lnSpc>
            </a:pPr>
            <a:r>
              <a:rPr lang="en-US" dirty="0">
                <a:solidFill>
                  <a:srgbClr val="9E2064"/>
                </a:solidFill>
                <a:latin typeface="Articulat CF v2 Bold" panose="00000800000000000000" pitchFamily="50" charset="0"/>
              </a:rPr>
              <a:t>to keep learning and expanding my horizons</a:t>
            </a:r>
          </a:p>
          <a:p>
            <a:pPr>
              <a:lnSpc>
                <a:spcPct val="150000"/>
              </a:lnSpc>
            </a:pPr>
            <a:r>
              <a:rPr lang="en-US" sz="1600" dirty="0">
                <a:latin typeface="Articulat CF v2 Medium" panose="00000600000000000000" pitchFamily="50" charset="0"/>
              </a:rPr>
              <a:t>on topics I otherwise may </a:t>
            </a:r>
          </a:p>
          <a:p>
            <a:pPr>
              <a:lnSpc>
                <a:spcPct val="150000"/>
              </a:lnSpc>
            </a:pPr>
            <a:r>
              <a:rPr lang="en-US" sz="1600" dirty="0">
                <a:latin typeface="Articulat CF v2 Medium" panose="00000600000000000000" pitchFamily="50" charset="0"/>
              </a:rPr>
              <a:t>not have encountered.</a:t>
            </a:r>
          </a:p>
          <a:p>
            <a:pPr>
              <a:lnSpc>
                <a:spcPct val="150000"/>
              </a:lnSpc>
            </a:pPr>
            <a:endParaRPr lang="en-US" sz="1600" cap="all" dirty="0">
              <a:solidFill>
                <a:srgbClr val="669F35"/>
              </a:solidFill>
              <a:latin typeface="Articulat CF v2 Medium" panose="00000600000000000000" pitchFamily="50" charset="0"/>
            </a:endParaRPr>
          </a:p>
          <a:p>
            <a:pPr>
              <a:lnSpc>
                <a:spcPct val="150000"/>
              </a:lnSpc>
            </a:pPr>
            <a:r>
              <a:rPr lang="en-US" cap="all" dirty="0">
                <a:solidFill>
                  <a:srgbClr val="669F35"/>
                </a:solidFill>
                <a:latin typeface="Articulat CF v2 Bold" panose="00000800000000000000" pitchFamily="50" charset="0"/>
              </a:rPr>
              <a:t>emilee morrison</a:t>
            </a:r>
          </a:p>
          <a:p>
            <a:pPr>
              <a:lnSpc>
                <a:spcPct val="150000"/>
              </a:lnSpc>
            </a:pPr>
            <a:r>
              <a:rPr lang="en-US" sz="1400" i="1" dirty="0">
                <a:latin typeface="Articulat CF v2 Medium" panose="00000600000000000000" pitchFamily="50" charset="0"/>
              </a:rPr>
              <a:t>NC Cooperative Extension</a:t>
            </a:r>
          </a:p>
        </p:txBody>
      </p:sp>
      <p:pic>
        <p:nvPicPr>
          <p:cNvPr id="5" name="Picture 4">
            <a:extLst>
              <a:ext uri="{FF2B5EF4-FFF2-40B4-BE49-F238E27FC236}">
                <a16:creationId xmlns:a16="http://schemas.microsoft.com/office/drawing/2014/main" id="{F5052D04-6886-4161-AB89-D79408451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005" y="1466558"/>
            <a:ext cx="3788992" cy="3926164"/>
          </a:xfrm>
          <a:prstGeom prst="rect">
            <a:avLst/>
          </a:prstGeom>
        </p:spPr>
      </p:pic>
    </p:spTree>
    <p:extLst>
      <p:ext uri="{BB962C8B-B14F-4D97-AF65-F5344CB8AC3E}">
        <p14:creationId xmlns:p14="http://schemas.microsoft.com/office/powerpoint/2010/main" val="764137324"/>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25454" y="748187"/>
            <a:ext cx="3660690" cy="5016758"/>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I have been teaching lessons outdoors for over 20 years but by completing the environmental education certification</a:t>
            </a:r>
          </a:p>
          <a:p>
            <a:pPr>
              <a:lnSpc>
                <a:spcPct val="150000"/>
              </a:lnSpc>
            </a:pPr>
            <a:r>
              <a:rPr lang="en-US" dirty="0">
                <a:solidFill>
                  <a:srgbClr val="9E2064"/>
                </a:solidFill>
                <a:latin typeface="Articulat CF v2 Bold" panose="00000800000000000000" pitchFamily="50" charset="0"/>
              </a:rPr>
              <a:t>program I have a more structured idea of how</a:t>
            </a:r>
          </a:p>
          <a:p>
            <a:pPr>
              <a:lnSpc>
                <a:spcPct val="150000"/>
              </a:lnSpc>
            </a:pPr>
            <a:r>
              <a:rPr lang="en-US" dirty="0">
                <a:solidFill>
                  <a:srgbClr val="9E2064"/>
                </a:solidFill>
                <a:latin typeface="Articulat CF v2 Bold" panose="00000800000000000000" pitchFamily="50" charset="0"/>
              </a:rPr>
              <a:t>to package and direct</a:t>
            </a:r>
          </a:p>
          <a:p>
            <a:pPr>
              <a:lnSpc>
                <a:spcPct val="150000"/>
              </a:lnSpc>
            </a:pPr>
            <a:r>
              <a:rPr lang="en-US" dirty="0">
                <a:solidFill>
                  <a:srgbClr val="9E2064"/>
                </a:solidFill>
                <a:latin typeface="Articulat CF v2 Bold" panose="00000800000000000000" pitchFamily="50" charset="0"/>
              </a:rPr>
              <a:t>these lessons </a:t>
            </a:r>
            <a:r>
              <a:rPr lang="en-US" sz="1600" dirty="0">
                <a:latin typeface="Articulat CF v2 Medium" panose="00000600000000000000" pitchFamily="50" charset="0"/>
              </a:rPr>
              <a:t>on the key characteristics of </a:t>
            </a:r>
          </a:p>
          <a:p>
            <a:pPr>
              <a:lnSpc>
                <a:spcPct val="150000"/>
              </a:lnSpc>
            </a:pPr>
            <a:r>
              <a:rPr lang="en-US" sz="1600" dirty="0">
                <a:latin typeface="Articulat CF v2 Medium" panose="00000600000000000000" pitchFamily="50" charset="0"/>
              </a:rPr>
              <a:t>environmental education.</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Amy taylor</a:t>
            </a:r>
          </a:p>
          <a:p>
            <a:r>
              <a:rPr lang="en-US" sz="1400" i="1" dirty="0">
                <a:latin typeface="Articulat CF v2 Medium" panose="00000600000000000000" pitchFamily="50" charset="0"/>
              </a:rPr>
              <a:t>University of North Carolina Wilmington</a:t>
            </a:r>
          </a:p>
        </p:txBody>
      </p:sp>
      <p:pic>
        <p:nvPicPr>
          <p:cNvPr id="3" name="Picture 2">
            <a:extLst>
              <a:ext uri="{FF2B5EF4-FFF2-40B4-BE49-F238E27FC236}">
                <a16:creationId xmlns:a16="http://schemas.microsoft.com/office/drawing/2014/main" id="{466DF807-8795-40B0-9152-6ACF48B36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856" y="1293484"/>
            <a:ext cx="3788992" cy="3926164"/>
          </a:xfrm>
          <a:prstGeom prst="rect">
            <a:avLst/>
          </a:prstGeom>
        </p:spPr>
      </p:pic>
    </p:spTree>
    <p:extLst>
      <p:ext uri="{BB962C8B-B14F-4D97-AF65-F5344CB8AC3E}">
        <p14:creationId xmlns:p14="http://schemas.microsoft.com/office/powerpoint/2010/main" val="837011019"/>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620215" y="664296"/>
            <a:ext cx="3295664" cy="4231928"/>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Earning my certification has allowed me to network with other educators, </a:t>
            </a:r>
            <a:r>
              <a:rPr lang="en-US" dirty="0">
                <a:solidFill>
                  <a:srgbClr val="9E2064"/>
                </a:solidFill>
                <a:latin typeface="Articulat CF v2 Bold" panose="00000800000000000000" pitchFamily="50" charset="0"/>
              </a:rPr>
              <a:t>learn new teaching skills</a:t>
            </a:r>
            <a:r>
              <a:rPr lang="en-US" sz="1600" dirty="0">
                <a:latin typeface="Articulat CF v2 Medium" panose="00000600000000000000" pitchFamily="50" charset="0"/>
              </a:rPr>
              <a:t>, and gain more knowledge</a:t>
            </a:r>
          </a:p>
          <a:p>
            <a:pPr algn="r">
              <a:lnSpc>
                <a:spcPct val="150000"/>
              </a:lnSpc>
            </a:pPr>
            <a:r>
              <a:rPr lang="en-US" sz="1600" dirty="0">
                <a:latin typeface="Articulat CF v2 Medium" panose="00000600000000000000" pitchFamily="50" charset="0"/>
              </a:rPr>
              <a:t>of the environment in North </a:t>
            </a:r>
          </a:p>
          <a:p>
            <a:pPr algn="r">
              <a:lnSpc>
                <a:spcPct val="150000"/>
              </a:lnSpc>
            </a:pPr>
            <a:r>
              <a:rPr lang="en-US" sz="1600" dirty="0">
                <a:latin typeface="Articulat CF v2 Medium" panose="00000600000000000000" pitchFamily="50" charset="0"/>
              </a:rPr>
              <a:t>Carolina. My favorite experience</a:t>
            </a:r>
          </a:p>
          <a:p>
            <a:pPr algn="r">
              <a:lnSpc>
                <a:spcPct val="150000"/>
              </a:lnSpc>
            </a:pPr>
            <a:r>
              <a:rPr lang="en-US" sz="1600" dirty="0">
                <a:latin typeface="Articulat CF v2 Medium" panose="00000600000000000000" pitchFamily="50" charset="0"/>
              </a:rPr>
              <a:t>was finding a crown snake during</a:t>
            </a:r>
          </a:p>
          <a:p>
            <a:pPr algn="r">
              <a:lnSpc>
                <a:spcPct val="150000"/>
              </a:lnSpc>
            </a:pPr>
            <a:r>
              <a:rPr lang="en-US" sz="1600" dirty="0">
                <a:latin typeface="Articulat CF v2 Medium" panose="00000600000000000000" pitchFamily="50" charset="0"/>
              </a:rPr>
              <a:t>a reptile workshop</a:t>
            </a:r>
            <a:r>
              <a:rPr lang="en-US" dirty="0">
                <a:latin typeface="Articulat CF v2 Medium" panose="00000600000000000000" pitchFamily="50" charset="0"/>
              </a:rPr>
              <a:t>!</a:t>
            </a:r>
          </a:p>
          <a:p>
            <a:pPr algn="r">
              <a:lnSpc>
                <a:spcPct val="150000"/>
              </a:lnSpc>
            </a:pPr>
            <a:endParaRPr lang="en-US" cap="all" dirty="0">
              <a:solidFill>
                <a:srgbClr val="669F35"/>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Kristin gibson</a:t>
            </a:r>
          </a:p>
          <a:p>
            <a:pPr algn="r"/>
            <a:r>
              <a:rPr lang="en-US" sz="1400" i="1" dirty="0">
                <a:latin typeface="Articulat CF v2 Medium" panose="00000600000000000000" pitchFamily="50" charset="0"/>
              </a:rPr>
              <a:t>Fulbright Austria</a:t>
            </a:r>
          </a:p>
        </p:txBody>
      </p:sp>
      <p:pic>
        <p:nvPicPr>
          <p:cNvPr id="4" name="Picture 3">
            <a:extLst>
              <a:ext uri="{FF2B5EF4-FFF2-40B4-BE49-F238E27FC236}">
                <a16:creationId xmlns:a16="http://schemas.microsoft.com/office/drawing/2014/main" id="{CDE57184-FA49-4BCD-8939-39293A8FE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499" y="1642105"/>
            <a:ext cx="3788992" cy="3926164"/>
          </a:xfrm>
          <a:prstGeom prst="rect">
            <a:avLst/>
          </a:prstGeom>
        </p:spPr>
      </p:pic>
    </p:spTree>
    <p:extLst>
      <p:ext uri="{BB962C8B-B14F-4D97-AF65-F5344CB8AC3E}">
        <p14:creationId xmlns:p14="http://schemas.microsoft.com/office/powerpoint/2010/main" val="1458829980"/>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225454" y="748187"/>
            <a:ext cx="3660690" cy="4231928"/>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My favorite part of earning my certification was </a:t>
            </a:r>
            <a:r>
              <a:rPr lang="en-US" dirty="0">
                <a:solidFill>
                  <a:srgbClr val="9E2064"/>
                </a:solidFill>
                <a:latin typeface="Articulat CF v2 Bold" panose="00000800000000000000" pitchFamily="50" charset="0"/>
              </a:rPr>
              <a:t>working with the students during my </a:t>
            </a:r>
          </a:p>
          <a:p>
            <a:pPr>
              <a:lnSpc>
                <a:spcPct val="150000"/>
              </a:lnSpc>
            </a:pPr>
            <a:r>
              <a:rPr lang="en-US" dirty="0">
                <a:solidFill>
                  <a:srgbClr val="9E2064"/>
                </a:solidFill>
                <a:latin typeface="Articulat CF v2 Bold" panose="00000800000000000000" pitchFamily="50" charset="0"/>
              </a:rPr>
              <a:t>community project.</a:t>
            </a:r>
            <a:r>
              <a:rPr lang="en-US" sz="1600" dirty="0">
                <a:latin typeface="Articulat CF v2 Medium" panose="00000600000000000000" pitchFamily="50" charset="0"/>
              </a:rPr>
              <a:t> It</a:t>
            </a:r>
          </a:p>
          <a:p>
            <a:pPr>
              <a:lnSpc>
                <a:spcPct val="150000"/>
              </a:lnSpc>
            </a:pPr>
            <a:r>
              <a:rPr lang="en-US" sz="1600" dirty="0">
                <a:latin typeface="Articulat CF v2 Medium" panose="00000600000000000000" pitchFamily="50" charset="0"/>
              </a:rPr>
              <a:t>was great building the pine</a:t>
            </a:r>
          </a:p>
          <a:p>
            <a:pPr>
              <a:lnSpc>
                <a:spcPct val="150000"/>
              </a:lnSpc>
            </a:pPr>
            <a:r>
              <a:rPr lang="en-US" sz="1600" dirty="0">
                <a:latin typeface="Articulat CF v2 Medium" panose="00000600000000000000" pitchFamily="50" charset="0"/>
              </a:rPr>
              <a:t>cone bird feeders with them</a:t>
            </a:r>
          </a:p>
          <a:p>
            <a:pPr>
              <a:lnSpc>
                <a:spcPct val="150000"/>
              </a:lnSpc>
            </a:pPr>
            <a:r>
              <a:rPr lang="en-US" sz="1600" dirty="0">
                <a:latin typeface="Articulat CF v2 Medium" panose="00000600000000000000" pitchFamily="50" charset="0"/>
              </a:rPr>
              <a:t>and seeing how interested</a:t>
            </a:r>
          </a:p>
          <a:p>
            <a:pPr>
              <a:lnSpc>
                <a:spcPct val="150000"/>
              </a:lnSpc>
            </a:pPr>
            <a:r>
              <a:rPr lang="en-US" sz="1600" dirty="0">
                <a:latin typeface="Articulat CF v2 Medium" panose="00000600000000000000" pitchFamily="50" charset="0"/>
              </a:rPr>
              <a:t>they were in birds.</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April boggs</a:t>
            </a:r>
          </a:p>
          <a:p>
            <a:r>
              <a:rPr lang="en-US" sz="1400" i="1" dirty="0">
                <a:latin typeface="Articulat CF v2 Medium" panose="00000600000000000000" pitchFamily="50" charset="0"/>
              </a:rPr>
              <a:t>The Nature Conservancy</a:t>
            </a:r>
          </a:p>
        </p:txBody>
      </p:sp>
      <p:pic>
        <p:nvPicPr>
          <p:cNvPr id="3" name="Picture 2">
            <a:extLst>
              <a:ext uri="{FF2B5EF4-FFF2-40B4-BE49-F238E27FC236}">
                <a16:creationId xmlns:a16="http://schemas.microsoft.com/office/drawing/2014/main" id="{59F1B37D-BB7E-47E0-A703-BAF4E8520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6997" y="1206426"/>
            <a:ext cx="3788992" cy="3926164"/>
          </a:xfrm>
          <a:prstGeom prst="rect">
            <a:avLst/>
          </a:prstGeom>
        </p:spPr>
      </p:pic>
    </p:spTree>
    <p:extLst>
      <p:ext uri="{BB962C8B-B14F-4D97-AF65-F5344CB8AC3E}">
        <p14:creationId xmlns:p14="http://schemas.microsoft.com/office/powerpoint/2010/main" val="3104247545"/>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763237" y="627226"/>
            <a:ext cx="3166196" cy="4185761"/>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 loved the certification program because it </a:t>
            </a:r>
            <a:r>
              <a:rPr lang="en-US" dirty="0">
                <a:solidFill>
                  <a:srgbClr val="9E2064"/>
                </a:solidFill>
                <a:latin typeface="Articulat CF v2 Bold" panose="00000800000000000000" pitchFamily="50" charset="0"/>
              </a:rPr>
              <a:t>gave me the perfect job. </a:t>
            </a:r>
            <a:r>
              <a:rPr lang="en-US" sz="1600" dirty="0">
                <a:latin typeface="Articulat CF v2 Medium" panose="00000600000000000000" pitchFamily="50" charset="0"/>
              </a:rPr>
              <a:t>I love teaching, but I wanted to be outside the classroom. I was driven to complete the whole certification in a few months and was able to make my dream a reality.</a:t>
            </a:r>
          </a:p>
          <a:p>
            <a:pPr algn="r">
              <a:lnSpc>
                <a:spcPct val="150000"/>
              </a:lnSpc>
            </a:pPr>
            <a:endParaRPr lang="en-US" cap="all" dirty="0">
              <a:solidFill>
                <a:srgbClr val="669F35"/>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Paula Smrcina</a:t>
            </a:r>
          </a:p>
          <a:p>
            <a:pPr algn="r"/>
            <a:r>
              <a:rPr lang="en-US" sz="1400" i="1" dirty="0">
                <a:latin typeface="Articulat CF v2 Medium" panose="00000600000000000000" pitchFamily="50" charset="0"/>
              </a:rPr>
              <a:t>Wild About Nature</a:t>
            </a:r>
          </a:p>
        </p:txBody>
      </p:sp>
      <p:pic>
        <p:nvPicPr>
          <p:cNvPr id="4" name="Picture 3">
            <a:extLst>
              <a:ext uri="{FF2B5EF4-FFF2-40B4-BE49-F238E27FC236}">
                <a16:creationId xmlns:a16="http://schemas.microsoft.com/office/drawing/2014/main" id="{1AE47178-C2D9-488A-B421-97E7E330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110" y="165831"/>
            <a:ext cx="4203201" cy="4849378"/>
          </a:xfrm>
          <a:prstGeom prst="rect">
            <a:avLst/>
          </a:prstGeom>
        </p:spPr>
      </p:pic>
    </p:spTree>
    <p:extLst>
      <p:ext uri="{BB962C8B-B14F-4D97-AF65-F5344CB8AC3E}">
        <p14:creationId xmlns:p14="http://schemas.microsoft.com/office/powerpoint/2010/main" val="3736340601"/>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332067" y="411007"/>
            <a:ext cx="2942673" cy="5755422"/>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Obtaining my certificate has helped me become more aware of the resources and able to articulate why those resources are important, and that they are available to all. The program continues to</a:t>
            </a:r>
          </a:p>
          <a:p>
            <a:pPr>
              <a:lnSpc>
                <a:spcPct val="150000"/>
              </a:lnSpc>
            </a:pPr>
            <a:r>
              <a:rPr lang="en-US" sz="1600" dirty="0">
                <a:latin typeface="Articulat CF v2 Medium" panose="00000600000000000000" pitchFamily="50" charset="0"/>
              </a:rPr>
              <a:t>be </a:t>
            </a:r>
            <a:r>
              <a:rPr lang="en-US" dirty="0">
                <a:solidFill>
                  <a:srgbClr val="9E2064"/>
                </a:solidFill>
                <a:latin typeface="Articulat CF v2 Bold" panose="00000800000000000000" pitchFamily="50" charset="0"/>
              </a:rPr>
              <a:t>a source of great colleagues and collaborators for future programs. </a:t>
            </a:r>
            <a:r>
              <a:rPr lang="en-US" sz="1600" dirty="0">
                <a:latin typeface="Articulat CF v2 Medium" panose="00000600000000000000" pitchFamily="50" charset="0"/>
              </a:rPr>
              <a:t>Environmental educators are the best!</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Megan </a:t>
            </a:r>
            <a:r>
              <a:rPr lang="en-US" cap="all" dirty="0" err="1">
                <a:solidFill>
                  <a:srgbClr val="669F35"/>
                </a:solidFill>
                <a:latin typeface="Articulat CF v2 Bold" panose="00000800000000000000" pitchFamily="50" charset="0"/>
              </a:rPr>
              <a:t>chesser</a:t>
            </a:r>
            <a:r>
              <a:rPr lang="en-US" cap="all" dirty="0">
                <a:solidFill>
                  <a:srgbClr val="669F35"/>
                </a:solidFill>
                <a:latin typeface="Articulat CF v2 Bold" panose="00000800000000000000" pitchFamily="50" charset="0"/>
              </a:rPr>
              <a:t> </a:t>
            </a:r>
            <a:r>
              <a:rPr lang="en-US" cap="all" dirty="0" err="1">
                <a:solidFill>
                  <a:srgbClr val="669F35"/>
                </a:solidFill>
                <a:latin typeface="Articulat CF v2 Bold" panose="00000800000000000000" pitchFamily="50" charset="0"/>
              </a:rPr>
              <a:t>davis</a:t>
            </a:r>
            <a:endParaRPr lang="en-US" cap="all" dirty="0">
              <a:solidFill>
                <a:srgbClr val="669F35"/>
              </a:solidFill>
              <a:latin typeface="Articulat CF v2 Bold" panose="00000800000000000000" pitchFamily="50" charset="0"/>
            </a:endParaRPr>
          </a:p>
          <a:p>
            <a:r>
              <a:rPr lang="en-US" sz="1400" i="1" dirty="0">
                <a:latin typeface="Articulat CF v2 Medium" panose="00000600000000000000" pitchFamily="50" charset="0"/>
              </a:rPr>
              <a:t>NC Museum of Natural Sciences</a:t>
            </a:r>
          </a:p>
        </p:txBody>
      </p:sp>
      <p:pic>
        <p:nvPicPr>
          <p:cNvPr id="5" name="Picture 4">
            <a:extLst>
              <a:ext uri="{FF2B5EF4-FFF2-40B4-BE49-F238E27FC236}">
                <a16:creationId xmlns:a16="http://schemas.microsoft.com/office/drawing/2014/main" id="{B0C41010-BA72-49E0-BA66-9BD382BE6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6779" y="954355"/>
            <a:ext cx="3788672" cy="3925832"/>
          </a:xfrm>
          <a:prstGeom prst="rect">
            <a:avLst/>
          </a:prstGeom>
        </p:spPr>
      </p:pic>
    </p:spTree>
    <p:extLst>
      <p:ext uri="{BB962C8B-B14F-4D97-AF65-F5344CB8AC3E}">
        <p14:creationId xmlns:p14="http://schemas.microsoft.com/office/powerpoint/2010/main" val="286367612"/>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82587" y="568503"/>
            <a:ext cx="3610813" cy="4970591"/>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This program is a credit to the state of North Carolina. Everything I’ve learned I’ve tried to incorporate</a:t>
            </a:r>
          </a:p>
          <a:p>
            <a:pPr algn="r">
              <a:lnSpc>
                <a:spcPct val="150000"/>
              </a:lnSpc>
            </a:pPr>
            <a:r>
              <a:rPr lang="en-US" sz="1600" dirty="0">
                <a:latin typeface="Articulat CF v2 Medium" panose="00000600000000000000" pitchFamily="50" charset="0"/>
              </a:rPr>
              <a:t>into my eco-tours. I meet people from all over the country and</a:t>
            </a:r>
          </a:p>
          <a:p>
            <a:pPr algn="r">
              <a:lnSpc>
                <a:spcPct val="150000"/>
              </a:lnSpc>
            </a:pPr>
            <a:r>
              <a:rPr lang="en-US" sz="1600" dirty="0">
                <a:latin typeface="Articulat CF v2 Medium" panose="00000600000000000000" pitchFamily="50" charset="0"/>
              </a:rPr>
              <a:t>the world who have different interests. </a:t>
            </a:r>
            <a:r>
              <a:rPr lang="en-US" dirty="0">
                <a:solidFill>
                  <a:srgbClr val="9E2064"/>
                </a:solidFill>
                <a:latin typeface="Articulat CF v2 Bold" panose="00000800000000000000" pitchFamily="50" charset="0"/>
              </a:rPr>
              <a:t>This program has allowed me to reach and educate a broader group</a:t>
            </a:r>
          </a:p>
          <a:p>
            <a:pPr algn="r">
              <a:lnSpc>
                <a:spcPct val="150000"/>
              </a:lnSpc>
            </a:pPr>
            <a:r>
              <a:rPr lang="en-US" dirty="0">
                <a:solidFill>
                  <a:srgbClr val="9E2064"/>
                </a:solidFill>
                <a:latin typeface="Articulat CF v2 Bold" panose="00000800000000000000" pitchFamily="50" charset="0"/>
              </a:rPr>
              <a:t>of people.</a:t>
            </a:r>
          </a:p>
          <a:p>
            <a:pPr algn="r">
              <a:lnSpc>
                <a:spcPct val="150000"/>
              </a:lnSpc>
            </a:pPr>
            <a:r>
              <a:rPr lang="en-US" sz="1600" dirty="0">
                <a:latin typeface="Articulat CF v2 Medium" panose="00000600000000000000" pitchFamily="50" charset="0"/>
              </a:rPr>
              <a:t> </a:t>
            </a:r>
            <a:endParaRPr lang="en-US" cap="all" dirty="0">
              <a:solidFill>
                <a:srgbClr val="669F35"/>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James moore</a:t>
            </a:r>
          </a:p>
          <a:p>
            <a:pPr algn="r"/>
            <a:r>
              <a:rPr lang="en-US" sz="1400" i="1" dirty="0">
                <a:latin typeface="Articulat CF v2 Medium" panose="00000600000000000000" pitchFamily="50" charset="0"/>
              </a:rPr>
              <a:t>Outer Banks Adventures</a:t>
            </a:r>
          </a:p>
        </p:txBody>
      </p:sp>
      <p:pic>
        <p:nvPicPr>
          <p:cNvPr id="9" name="Picture 8">
            <a:extLst>
              <a:ext uri="{FF2B5EF4-FFF2-40B4-BE49-F238E27FC236}">
                <a16:creationId xmlns:a16="http://schemas.microsoft.com/office/drawing/2014/main" id="{A0438722-9ABD-4A01-B12B-1863A48BF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2381" y="1318906"/>
            <a:ext cx="3788672" cy="3925832"/>
          </a:xfrm>
          <a:prstGeom prst="rect">
            <a:avLst/>
          </a:prstGeom>
        </p:spPr>
      </p:pic>
    </p:spTree>
    <p:extLst>
      <p:ext uri="{BB962C8B-B14F-4D97-AF65-F5344CB8AC3E}">
        <p14:creationId xmlns:p14="http://schemas.microsoft.com/office/powerpoint/2010/main" val="2262303259"/>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79668" y="1008884"/>
            <a:ext cx="2792954" cy="4278094"/>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The environmental education certification program helped me to learn, grow and refine my skills and </a:t>
            </a:r>
            <a:r>
              <a:rPr lang="en-US" dirty="0">
                <a:solidFill>
                  <a:srgbClr val="9E2064"/>
                </a:solidFill>
                <a:latin typeface="Articulat CF v2 Bold" panose="00000800000000000000" pitchFamily="50" charset="0"/>
              </a:rPr>
              <a:t>understanding</a:t>
            </a:r>
          </a:p>
          <a:p>
            <a:pPr>
              <a:lnSpc>
                <a:spcPct val="150000"/>
              </a:lnSpc>
            </a:pPr>
            <a:r>
              <a:rPr lang="en-US" dirty="0">
                <a:solidFill>
                  <a:srgbClr val="9E2064"/>
                </a:solidFill>
                <a:latin typeface="Articulat CF v2 Bold" panose="00000800000000000000" pitchFamily="50" charset="0"/>
              </a:rPr>
              <a:t>on how to better connect children to nature. </a:t>
            </a:r>
            <a:endParaRPr lang="en-US" cap="all" dirty="0">
              <a:solidFill>
                <a:srgbClr val="669F35"/>
              </a:solidFill>
              <a:latin typeface="Articulat CF v2 Medium" panose="00000600000000000000" pitchFamily="50" charset="0"/>
            </a:endParaRP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Cathleen Reas</a:t>
            </a:r>
          </a:p>
          <a:p>
            <a:r>
              <a:rPr lang="en-US" sz="1400" i="1" dirty="0">
                <a:latin typeface="Articulat CF v2 Medium" panose="00000600000000000000" pitchFamily="50" charset="0"/>
              </a:rPr>
              <a:t>The Nature Conservancy</a:t>
            </a:r>
          </a:p>
        </p:txBody>
      </p:sp>
      <p:pic>
        <p:nvPicPr>
          <p:cNvPr id="3" name="Picture 2">
            <a:extLst>
              <a:ext uri="{FF2B5EF4-FFF2-40B4-BE49-F238E27FC236}">
                <a16:creationId xmlns:a16="http://schemas.microsoft.com/office/drawing/2014/main" id="{46BE233A-74CC-4D0C-8370-73164AB79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7498" y="1008884"/>
            <a:ext cx="3788672" cy="3925832"/>
          </a:xfrm>
          <a:prstGeom prst="rect">
            <a:avLst/>
          </a:prstGeom>
        </p:spPr>
      </p:pic>
    </p:spTree>
    <p:extLst>
      <p:ext uri="{BB962C8B-B14F-4D97-AF65-F5344CB8AC3E}">
        <p14:creationId xmlns:p14="http://schemas.microsoft.com/office/powerpoint/2010/main" val="1159880969"/>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898832" y="365126"/>
            <a:ext cx="2978494" cy="4647426"/>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I’ve learned to think about formal and informal education experiences in different ways. I’ve also learned </a:t>
            </a:r>
            <a:r>
              <a:rPr lang="en-US" dirty="0">
                <a:solidFill>
                  <a:srgbClr val="9E2064"/>
                </a:solidFill>
                <a:latin typeface="Articulat CF v2 Bold" panose="00000800000000000000" pitchFamily="50" charset="0"/>
              </a:rPr>
              <a:t>how to remove obstacles to participating in environmental education </a:t>
            </a:r>
            <a:r>
              <a:rPr lang="en-US" sz="1600" dirty="0">
                <a:latin typeface="Articulat CF v2 Medium" panose="00000600000000000000" pitchFamily="50" charset="0"/>
              </a:rPr>
              <a:t>not just for students, but for teachers as well.</a:t>
            </a:r>
          </a:p>
          <a:p>
            <a:pPr algn="r">
              <a:lnSpc>
                <a:spcPct val="150000"/>
              </a:lnSpc>
            </a:pPr>
            <a:endParaRPr lang="en-US" cap="all" dirty="0">
              <a:solidFill>
                <a:srgbClr val="669F35"/>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Aaron </a:t>
            </a:r>
            <a:r>
              <a:rPr lang="en-US" cap="all" dirty="0" err="1">
                <a:solidFill>
                  <a:srgbClr val="669F35"/>
                </a:solidFill>
                <a:latin typeface="Articulat CF v2 Bold" panose="00000800000000000000" pitchFamily="50" charset="0"/>
              </a:rPr>
              <a:t>sebens</a:t>
            </a:r>
            <a:endParaRPr lang="en-US" cap="all" dirty="0">
              <a:solidFill>
                <a:srgbClr val="669F35"/>
              </a:solidFill>
              <a:latin typeface="Articulat CF v2 Bold" panose="00000800000000000000" pitchFamily="50" charset="0"/>
            </a:endParaRPr>
          </a:p>
          <a:p>
            <a:pPr algn="r"/>
            <a:r>
              <a:rPr lang="en-US" sz="1400" i="1" dirty="0">
                <a:latin typeface="Articulat CF v2 Medium" panose="00000600000000000000" pitchFamily="50" charset="0"/>
              </a:rPr>
              <a:t>Central Park School for Children</a:t>
            </a:r>
          </a:p>
        </p:txBody>
      </p:sp>
      <p:pic>
        <p:nvPicPr>
          <p:cNvPr id="4" name="Picture 3">
            <a:extLst>
              <a:ext uri="{FF2B5EF4-FFF2-40B4-BE49-F238E27FC236}">
                <a16:creationId xmlns:a16="http://schemas.microsoft.com/office/drawing/2014/main" id="{E8854220-B258-4E7C-B01B-50C758056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382" y="1459595"/>
            <a:ext cx="3788672" cy="3925832"/>
          </a:xfrm>
          <a:prstGeom prst="rect">
            <a:avLst/>
          </a:prstGeom>
        </p:spPr>
      </p:pic>
    </p:spTree>
    <p:extLst>
      <p:ext uri="{BB962C8B-B14F-4D97-AF65-F5344CB8AC3E}">
        <p14:creationId xmlns:p14="http://schemas.microsoft.com/office/powerpoint/2010/main" val="1521179187"/>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91390" y="622022"/>
            <a:ext cx="3161409" cy="5601533"/>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Through the certification program, I met lots of other professionals from a wide array of backgrounds. Hearing their points of view made me think about or pay attention to </a:t>
            </a:r>
          </a:p>
          <a:p>
            <a:pPr>
              <a:lnSpc>
                <a:spcPct val="150000"/>
              </a:lnSpc>
            </a:pPr>
            <a:r>
              <a:rPr lang="en-US" sz="1600" dirty="0">
                <a:latin typeface="Articulat CF v2 Medium" panose="00000600000000000000" pitchFamily="50" charset="0"/>
              </a:rPr>
              <a:t>issues that I normally don’t </a:t>
            </a:r>
          </a:p>
          <a:p>
            <a:pPr>
              <a:lnSpc>
                <a:spcPct val="150000"/>
              </a:lnSpc>
            </a:pPr>
            <a:r>
              <a:rPr lang="en-US" sz="1600" dirty="0">
                <a:latin typeface="Articulat CF v2 Medium" panose="00000600000000000000" pitchFamily="50" charset="0"/>
              </a:rPr>
              <a:t>think about. It also </a:t>
            </a:r>
            <a:r>
              <a:rPr lang="en-US" dirty="0">
                <a:solidFill>
                  <a:srgbClr val="9E2064"/>
                </a:solidFill>
                <a:latin typeface="Articulat CF v2 Bold" panose="00000800000000000000" pitchFamily="50" charset="0"/>
              </a:rPr>
              <a:t>taught</a:t>
            </a:r>
          </a:p>
          <a:p>
            <a:pPr>
              <a:lnSpc>
                <a:spcPct val="150000"/>
              </a:lnSpc>
            </a:pPr>
            <a:r>
              <a:rPr lang="en-US" dirty="0">
                <a:solidFill>
                  <a:srgbClr val="9E2064"/>
                </a:solidFill>
                <a:latin typeface="Articulat CF v2 Bold" panose="00000800000000000000" pitchFamily="50" charset="0"/>
              </a:rPr>
              <a:t>me to be a better listener </a:t>
            </a:r>
          </a:p>
          <a:p>
            <a:pPr>
              <a:lnSpc>
                <a:spcPct val="150000"/>
              </a:lnSpc>
            </a:pPr>
            <a:r>
              <a:rPr lang="en-US" dirty="0">
                <a:solidFill>
                  <a:srgbClr val="9E2064"/>
                </a:solidFill>
                <a:latin typeface="Articulat CF v2 Bold" panose="00000800000000000000" pitchFamily="50" charset="0"/>
              </a:rPr>
              <a:t>in order to be a better teacher.</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Lynn lambert</a:t>
            </a:r>
          </a:p>
          <a:p>
            <a:r>
              <a:rPr lang="en-US" sz="1400" i="1" dirty="0">
                <a:latin typeface="Articulat CF v2 Medium" panose="00000600000000000000" pitchFamily="50" charset="0"/>
              </a:rPr>
              <a:t>Harnett Soil and Water</a:t>
            </a:r>
          </a:p>
          <a:p>
            <a:r>
              <a:rPr lang="en-US" sz="1400" i="1" dirty="0">
                <a:latin typeface="Articulat CF v2 Medium" panose="00000600000000000000" pitchFamily="50" charset="0"/>
              </a:rPr>
              <a:t>Conservation District</a:t>
            </a:r>
          </a:p>
        </p:txBody>
      </p:sp>
      <p:pic>
        <p:nvPicPr>
          <p:cNvPr id="5" name="Picture 4">
            <a:extLst>
              <a:ext uri="{FF2B5EF4-FFF2-40B4-BE49-F238E27FC236}">
                <a16:creationId xmlns:a16="http://schemas.microsoft.com/office/drawing/2014/main" id="{2B76594D-B2A0-4E0C-BD02-296E36B00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4835" y="1210178"/>
            <a:ext cx="3788672" cy="3925832"/>
          </a:xfrm>
          <a:prstGeom prst="rect">
            <a:avLst/>
          </a:prstGeom>
        </p:spPr>
      </p:pic>
    </p:spTree>
    <p:extLst>
      <p:ext uri="{BB962C8B-B14F-4D97-AF65-F5344CB8AC3E}">
        <p14:creationId xmlns:p14="http://schemas.microsoft.com/office/powerpoint/2010/main" val="2754332673"/>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370004" y="365126"/>
            <a:ext cx="3610813" cy="4970591"/>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Participating in the certification program has </a:t>
            </a:r>
            <a:r>
              <a:rPr lang="en-US" dirty="0">
                <a:solidFill>
                  <a:srgbClr val="9E2064"/>
                </a:solidFill>
                <a:latin typeface="Articulat CF v2 Bold" panose="00000800000000000000" pitchFamily="50" charset="0"/>
              </a:rPr>
              <a:t>helped me become a more engaging, interactive educator. </a:t>
            </a:r>
            <a:r>
              <a:rPr lang="en-US" sz="1600" dirty="0">
                <a:latin typeface="Articulat CF v2 Medium" panose="00000600000000000000" pitchFamily="50" charset="0"/>
              </a:rPr>
              <a:t>Learning about</a:t>
            </a:r>
          </a:p>
          <a:p>
            <a:pPr algn="r">
              <a:lnSpc>
                <a:spcPct val="150000"/>
              </a:lnSpc>
            </a:pPr>
            <a:r>
              <a:rPr lang="en-US" sz="1600" dirty="0">
                <a:latin typeface="Articulat CF v2 Medium" panose="00000600000000000000" pitchFamily="50" charset="0"/>
              </a:rPr>
              <a:t>methods and best practices in environmental education and applying these principles to my teaching has resulted in more impactful, memorable programs</a:t>
            </a:r>
          </a:p>
          <a:p>
            <a:pPr algn="r">
              <a:lnSpc>
                <a:spcPct val="150000"/>
              </a:lnSpc>
            </a:pPr>
            <a:r>
              <a:rPr lang="en-US" sz="1600" dirty="0">
                <a:latin typeface="Articulat CF v2 Medium" panose="00000600000000000000" pitchFamily="50" charset="0"/>
              </a:rPr>
              <a:t>for my audiences.</a:t>
            </a:r>
          </a:p>
          <a:p>
            <a:pPr algn="r">
              <a:lnSpc>
                <a:spcPct val="150000"/>
              </a:lnSpc>
            </a:pPr>
            <a:endParaRPr lang="en-US" cap="all" dirty="0">
              <a:solidFill>
                <a:srgbClr val="669F35"/>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Marissa </a:t>
            </a:r>
            <a:r>
              <a:rPr lang="en-US" cap="all" dirty="0" err="1">
                <a:solidFill>
                  <a:srgbClr val="669F35"/>
                </a:solidFill>
                <a:latin typeface="Articulat CF v2 Bold" panose="00000800000000000000" pitchFamily="50" charset="0"/>
              </a:rPr>
              <a:t>blackburn</a:t>
            </a:r>
            <a:endParaRPr lang="en-US" cap="all" dirty="0">
              <a:solidFill>
                <a:srgbClr val="669F35"/>
              </a:solidFill>
              <a:latin typeface="Articulat CF v2 Bold" panose="00000800000000000000" pitchFamily="50" charset="0"/>
            </a:endParaRPr>
          </a:p>
          <a:p>
            <a:pPr algn="r"/>
            <a:r>
              <a:rPr lang="en-US" sz="1400" i="1" dirty="0">
                <a:latin typeface="Articulat CF v2 Medium" panose="00000600000000000000" pitchFamily="50" charset="0"/>
              </a:rPr>
              <a:t>North Carolina Aquarium at Fort Fisher</a:t>
            </a:r>
          </a:p>
        </p:txBody>
      </p:sp>
      <p:pic>
        <p:nvPicPr>
          <p:cNvPr id="4" name="Picture 3">
            <a:extLst>
              <a:ext uri="{FF2B5EF4-FFF2-40B4-BE49-F238E27FC236}">
                <a16:creationId xmlns:a16="http://schemas.microsoft.com/office/drawing/2014/main" id="{2714EB19-A397-461B-8FDF-5657EBEB8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991" y="1550287"/>
            <a:ext cx="3788672" cy="3925832"/>
          </a:xfrm>
          <a:prstGeom prst="rect">
            <a:avLst/>
          </a:prstGeom>
        </p:spPr>
      </p:pic>
    </p:spTree>
    <p:extLst>
      <p:ext uri="{BB962C8B-B14F-4D97-AF65-F5344CB8AC3E}">
        <p14:creationId xmlns:p14="http://schemas.microsoft.com/office/powerpoint/2010/main" val="1386874812"/>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449330" y="667504"/>
            <a:ext cx="3610717" cy="4713855"/>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I have been a school counselor for the last 40 years. </a:t>
            </a:r>
            <a:r>
              <a:rPr lang="en-US" dirty="0">
                <a:solidFill>
                  <a:srgbClr val="9E2064"/>
                </a:solidFill>
                <a:latin typeface="Articulat CF v2 Bold" panose="00000800000000000000" pitchFamily="50" charset="0"/>
              </a:rPr>
              <a:t>Combining these skills with my newly acquired Environmental Education Certification</a:t>
            </a:r>
            <a:r>
              <a:rPr lang="en-US" sz="1600" dirty="0">
                <a:latin typeface="Articulat CF v2 Medium" panose="00000600000000000000" pitchFamily="50" charset="0"/>
              </a:rPr>
              <a:t> allowed me to engage the students who were struggling to learn </a:t>
            </a:r>
          </a:p>
          <a:p>
            <a:pPr algn="r">
              <a:lnSpc>
                <a:spcPct val="150000"/>
              </a:lnSpc>
            </a:pPr>
            <a:r>
              <a:rPr lang="en-US" sz="1600" dirty="0">
                <a:latin typeface="Articulat CF v2 Medium" panose="00000600000000000000" pitchFamily="50" charset="0"/>
              </a:rPr>
              <a:t>in the traditional classroom </a:t>
            </a:r>
          </a:p>
          <a:p>
            <a:pPr algn="r">
              <a:lnSpc>
                <a:spcPct val="150000"/>
              </a:lnSpc>
            </a:pPr>
            <a:r>
              <a:rPr lang="en-US" sz="1600" dirty="0">
                <a:latin typeface="Articulat CF v2 Medium" panose="00000600000000000000" pitchFamily="50" charset="0"/>
              </a:rPr>
              <a:t>by taking them outside.  </a:t>
            </a:r>
          </a:p>
          <a:p>
            <a:pPr algn="r">
              <a:lnSpc>
                <a:spcPct val="150000"/>
              </a:lnSpc>
            </a:pPr>
            <a:endParaRPr lang="en-US" cap="all" dirty="0">
              <a:solidFill>
                <a:srgbClr val="669F35"/>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Kim Kelleher</a:t>
            </a:r>
          </a:p>
          <a:p>
            <a:pPr algn="r">
              <a:lnSpc>
                <a:spcPct val="150000"/>
              </a:lnSpc>
            </a:pPr>
            <a:r>
              <a:rPr lang="en-US" sz="1400" i="1" dirty="0">
                <a:latin typeface="Articulat CF v2 Medium" panose="00000600000000000000" pitchFamily="50" charset="0"/>
              </a:rPr>
              <a:t>Orange County Schools</a:t>
            </a:r>
          </a:p>
        </p:txBody>
      </p:sp>
      <p:pic>
        <p:nvPicPr>
          <p:cNvPr id="4" name="Picture 3">
            <a:extLst>
              <a:ext uri="{FF2B5EF4-FFF2-40B4-BE49-F238E27FC236}">
                <a16:creationId xmlns:a16="http://schemas.microsoft.com/office/drawing/2014/main" id="{87092B0F-1B59-4DC4-8E57-89613ABA54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2319" y="1435784"/>
            <a:ext cx="3788992" cy="3926164"/>
          </a:xfrm>
          <a:prstGeom prst="rect">
            <a:avLst/>
          </a:prstGeom>
        </p:spPr>
      </p:pic>
    </p:spTree>
    <p:extLst>
      <p:ext uri="{BB962C8B-B14F-4D97-AF65-F5344CB8AC3E}">
        <p14:creationId xmlns:p14="http://schemas.microsoft.com/office/powerpoint/2010/main" val="1920521452"/>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50"/>
            <a:ext cx="9144000" cy="6865749"/>
          </a:xfrm>
        </p:spPr>
      </p:pic>
      <p:sp>
        <p:nvSpPr>
          <p:cNvPr id="6" name="TextBox 5"/>
          <p:cNvSpPr txBox="1"/>
          <p:nvPr/>
        </p:nvSpPr>
        <p:spPr>
          <a:xfrm>
            <a:off x="159702" y="309579"/>
            <a:ext cx="3640511" cy="5868017"/>
          </a:xfrm>
          <a:prstGeom prst="rect">
            <a:avLst/>
          </a:prstGeom>
          <a:noFill/>
        </p:spPr>
        <p:txBody>
          <a:bodyPr wrap="square" rtlCol="0">
            <a:spAutoFit/>
          </a:bodyPr>
          <a:lstStyle/>
          <a:p>
            <a:pPr>
              <a:lnSpc>
                <a:spcPct val="150000"/>
              </a:lnSpc>
            </a:pPr>
            <a:r>
              <a:rPr lang="en-US" sz="1600" dirty="0">
                <a:latin typeface="Articulat CF v2 Medium" panose="00000600000000000000" pitchFamily="50" charset="0"/>
              </a:rPr>
              <a:t>With gratitude and enthusiasm I teach our youngest explorers about the wonders of our natural world. Completing my Environmental Education Certification has</a:t>
            </a:r>
          </a:p>
          <a:p>
            <a:pPr>
              <a:lnSpc>
                <a:spcPct val="150000"/>
              </a:lnSpc>
            </a:pPr>
            <a:r>
              <a:rPr lang="en-US" dirty="0">
                <a:solidFill>
                  <a:srgbClr val="9E2064"/>
                </a:solidFill>
                <a:latin typeface="Articulat CF v2 Bold" panose="00000800000000000000" pitchFamily="50" charset="0"/>
              </a:rPr>
              <a:t>sparked a new flame, a </a:t>
            </a:r>
          </a:p>
          <a:p>
            <a:pPr>
              <a:lnSpc>
                <a:spcPct val="150000"/>
              </a:lnSpc>
            </a:pPr>
            <a:r>
              <a:rPr lang="en-US" dirty="0">
                <a:solidFill>
                  <a:srgbClr val="9E2064"/>
                </a:solidFill>
                <a:latin typeface="Articulat CF v2 Bold" panose="00000800000000000000" pitchFamily="50" charset="0"/>
              </a:rPr>
              <a:t>new passion to travel, </a:t>
            </a:r>
          </a:p>
          <a:p>
            <a:pPr>
              <a:lnSpc>
                <a:spcPct val="150000"/>
              </a:lnSpc>
            </a:pPr>
            <a:r>
              <a:rPr lang="en-US" dirty="0">
                <a:solidFill>
                  <a:srgbClr val="9E2064"/>
                </a:solidFill>
                <a:latin typeface="Articulat CF v2 Bold" panose="00000800000000000000" pitchFamily="50" charset="0"/>
              </a:rPr>
              <a:t>to share, to question </a:t>
            </a:r>
          </a:p>
          <a:p>
            <a:pPr>
              <a:lnSpc>
                <a:spcPct val="150000"/>
              </a:lnSpc>
            </a:pPr>
            <a:r>
              <a:rPr lang="en-US" dirty="0">
                <a:solidFill>
                  <a:srgbClr val="9E2064"/>
                </a:solidFill>
                <a:latin typeface="Articulat CF v2 Bold" panose="00000800000000000000" pitchFamily="50" charset="0"/>
              </a:rPr>
              <a:t>and to wonder</a:t>
            </a:r>
            <a:r>
              <a:rPr lang="en-US" sz="2000" dirty="0">
                <a:solidFill>
                  <a:srgbClr val="9E2064"/>
                </a:solidFill>
                <a:latin typeface="Articulat CF v2 Bold" panose="00000800000000000000" pitchFamily="50" charset="0"/>
              </a:rPr>
              <a:t> </a:t>
            </a:r>
            <a:r>
              <a:rPr lang="en-US" sz="1600" dirty="0">
                <a:latin typeface="Articulat CF v2 Medium" panose="00000600000000000000" pitchFamily="50" charset="0"/>
              </a:rPr>
              <a:t>alongside </a:t>
            </a:r>
          </a:p>
          <a:p>
            <a:pPr>
              <a:lnSpc>
                <a:spcPct val="150000"/>
              </a:lnSpc>
            </a:pPr>
            <a:r>
              <a:rPr lang="en-US" sz="1600" dirty="0">
                <a:latin typeface="Articulat CF v2 Medium" panose="00000600000000000000" pitchFamily="50" charset="0"/>
              </a:rPr>
              <a:t>my kindergarten students. </a:t>
            </a:r>
          </a:p>
          <a:p>
            <a:pPr>
              <a:lnSpc>
                <a:spcPct val="150000"/>
              </a:lnSpc>
            </a:pPr>
            <a:r>
              <a:rPr lang="en-US" sz="1600" dirty="0">
                <a:latin typeface="Articulat CF v2 Medium" panose="00000600000000000000" pitchFamily="50" charset="0"/>
              </a:rPr>
              <a:t>The environment is my </a:t>
            </a:r>
          </a:p>
          <a:p>
            <a:pPr>
              <a:lnSpc>
                <a:spcPct val="150000"/>
              </a:lnSpc>
            </a:pPr>
            <a:r>
              <a:rPr lang="en-US" sz="1600" dirty="0">
                <a:latin typeface="Articulat CF v2 Medium" panose="00000600000000000000" pitchFamily="50" charset="0"/>
              </a:rPr>
              <a:t>co-teacher.</a:t>
            </a:r>
          </a:p>
          <a:p>
            <a:pPr>
              <a:lnSpc>
                <a:spcPct val="150000"/>
              </a:lnSpc>
            </a:pPr>
            <a:endParaRPr lang="en-US" cap="all" dirty="0">
              <a:solidFill>
                <a:srgbClr val="669F35"/>
              </a:solidFill>
              <a:latin typeface="Articulat CF v2 Bold" panose="00000800000000000000" pitchFamily="50" charset="0"/>
            </a:endParaRPr>
          </a:p>
          <a:p>
            <a:pPr>
              <a:lnSpc>
                <a:spcPct val="150000"/>
              </a:lnSpc>
            </a:pPr>
            <a:r>
              <a:rPr lang="en-US" cap="all" dirty="0">
                <a:solidFill>
                  <a:srgbClr val="669F35"/>
                </a:solidFill>
                <a:latin typeface="Articulat CF v2 Bold" panose="00000800000000000000" pitchFamily="50" charset="0"/>
              </a:rPr>
              <a:t>Renee pagoota-wight</a:t>
            </a:r>
          </a:p>
          <a:p>
            <a:pPr>
              <a:lnSpc>
                <a:spcPct val="150000"/>
              </a:lnSpc>
            </a:pPr>
            <a:r>
              <a:rPr lang="en-US" sz="1400" i="1" dirty="0">
                <a:latin typeface="Articulat CF v2 Medium" panose="00000600000000000000" pitchFamily="50" charset="0"/>
              </a:rPr>
              <a:t>Catawba County Schools</a:t>
            </a:r>
          </a:p>
        </p:txBody>
      </p:sp>
      <p:pic>
        <p:nvPicPr>
          <p:cNvPr id="5" name="Picture 4">
            <a:extLst>
              <a:ext uri="{FF2B5EF4-FFF2-40B4-BE49-F238E27FC236}">
                <a16:creationId xmlns:a16="http://schemas.microsoft.com/office/drawing/2014/main" id="{82B13A8D-E47A-49BA-8F5A-3E0C5770A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754" y="980806"/>
            <a:ext cx="3788672" cy="3925832"/>
          </a:xfrm>
          <a:prstGeom prst="rect">
            <a:avLst/>
          </a:prstGeom>
        </p:spPr>
      </p:pic>
    </p:spTree>
    <p:extLst>
      <p:ext uri="{BB962C8B-B14F-4D97-AF65-F5344CB8AC3E}">
        <p14:creationId xmlns:p14="http://schemas.microsoft.com/office/powerpoint/2010/main" val="258402038"/>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749"/>
            <a:ext cx="9153314" cy="6865749"/>
          </a:xfrm>
        </p:spPr>
      </p:pic>
      <p:sp>
        <p:nvSpPr>
          <p:cNvPr id="7" name="TextBox 6"/>
          <p:cNvSpPr txBox="1"/>
          <p:nvPr/>
        </p:nvSpPr>
        <p:spPr>
          <a:xfrm>
            <a:off x="5939405" y="749983"/>
            <a:ext cx="3019072" cy="4021357"/>
          </a:xfrm>
          <a:prstGeom prst="rect">
            <a:avLst/>
          </a:prstGeom>
          <a:noFill/>
        </p:spPr>
        <p:txBody>
          <a:bodyPr wrap="square" rtlCol="0">
            <a:spAutoFit/>
          </a:bodyPr>
          <a:lstStyle/>
          <a:p>
            <a:pPr algn="r">
              <a:lnSpc>
                <a:spcPct val="150000"/>
              </a:lnSpc>
            </a:pPr>
            <a:r>
              <a:rPr lang="en-US" sz="1600" dirty="0">
                <a:latin typeface="Articulat CF v2 Medium" panose="00000600000000000000" pitchFamily="50" charset="0"/>
              </a:rPr>
              <a:t>Thank you so much for offering this opportunity for me to continue </a:t>
            </a:r>
            <a:r>
              <a:rPr lang="en-US" dirty="0">
                <a:solidFill>
                  <a:srgbClr val="9E2064"/>
                </a:solidFill>
                <a:latin typeface="Articulat CF v2 Bold" panose="00000800000000000000" pitchFamily="50" charset="0"/>
              </a:rPr>
              <a:t>sharing nature education with students.</a:t>
            </a:r>
            <a:r>
              <a:rPr lang="en-US" dirty="0">
                <a:solidFill>
                  <a:srgbClr val="9E2064"/>
                </a:solidFill>
                <a:latin typeface="Articulat CF v2 Medium" panose="00000600000000000000" pitchFamily="50" charset="0"/>
              </a:rPr>
              <a:t> </a:t>
            </a:r>
            <a:r>
              <a:rPr lang="en-US" sz="1600" dirty="0">
                <a:latin typeface="Articulat CF v2 Medium" panose="00000600000000000000" pitchFamily="50" charset="0"/>
              </a:rPr>
              <a:t>I have thoroughly enjoyed the journey. </a:t>
            </a: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endParaRPr lang="en-US" sz="1600" dirty="0">
              <a:solidFill>
                <a:srgbClr val="9E2064"/>
              </a:solidFill>
              <a:latin typeface="Articulat CF v2 Bold" panose="00000800000000000000" pitchFamily="50" charset="0"/>
            </a:endParaRPr>
          </a:p>
          <a:p>
            <a:pPr algn="r">
              <a:lnSpc>
                <a:spcPct val="150000"/>
              </a:lnSpc>
            </a:pPr>
            <a:r>
              <a:rPr lang="en-US" cap="all" dirty="0">
                <a:solidFill>
                  <a:srgbClr val="669F35"/>
                </a:solidFill>
                <a:latin typeface="Articulat CF v2 Bold" panose="00000800000000000000" pitchFamily="50" charset="0"/>
              </a:rPr>
              <a:t>Tracey dranttel</a:t>
            </a:r>
          </a:p>
          <a:p>
            <a:pPr algn="r">
              <a:lnSpc>
                <a:spcPct val="150000"/>
              </a:lnSpc>
            </a:pPr>
            <a:r>
              <a:rPr lang="en-US" sz="1400" i="1" dirty="0">
                <a:latin typeface="Articulat CF v2 Medium" panose="00000600000000000000" pitchFamily="50" charset="0"/>
              </a:rPr>
              <a:t>Wake County Public Schools</a:t>
            </a:r>
          </a:p>
        </p:txBody>
      </p:sp>
      <p:pic>
        <p:nvPicPr>
          <p:cNvPr id="4" name="Picture 3">
            <a:extLst>
              <a:ext uri="{FF2B5EF4-FFF2-40B4-BE49-F238E27FC236}">
                <a16:creationId xmlns:a16="http://schemas.microsoft.com/office/drawing/2014/main" id="{4C458C54-0956-4B5D-9674-ACB0B80B1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4623" y="1435099"/>
            <a:ext cx="3788672" cy="3925832"/>
          </a:xfrm>
          <a:prstGeom prst="rect">
            <a:avLst/>
          </a:prstGeom>
        </p:spPr>
      </p:pic>
    </p:spTree>
    <p:extLst>
      <p:ext uri="{BB962C8B-B14F-4D97-AF65-F5344CB8AC3E}">
        <p14:creationId xmlns:p14="http://schemas.microsoft.com/office/powerpoint/2010/main" val="4256055622"/>
      </p:ext>
    </p:extLst>
  </p:cSld>
  <p:clrMapOvr>
    <a:masterClrMapping/>
  </p:clrMapOvr>
  <mc:AlternateContent xmlns:mc="http://schemas.openxmlformats.org/markup-compatibility/2006" xmlns:p14="http://schemas.microsoft.com/office/powerpoint/2010/main">
    <mc:Choice Requires="p14">
      <p:transition spd="slow" p14:dur="2000" advClick="0" advTm="20000">
        <p:fade/>
      </p:transition>
    </mc:Choice>
    <mc:Fallback xmlns="">
      <p:transition spd="slow" advClick="0" advTm="20000">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3004</TotalTime>
  <Words>3419</Words>
  <Application>Microsoft Office PowerPoint</Application>
  <PresentationFormat>On-screen Show (4:3)</PresentationFormat>
  <Paragraphs>542</Paragraphs>
  <Slides>69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Articulat CF v2 Bold</vt:lpstr>
      <vt:lpstr>Articulat CF v2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Marshall, Angela R</dc:creator>
  <cp:lastModifiedBy>Warren, Cathy D</cp:lastModifiedBy>
  <cp:revision>240</cp:revision>
  <dcterms:created xsi:type="dcterms:W3CDTF">2019-02-05T21:21:50Z</dcterms:created>
  <dcterms:modified xsi:type="dcterms:W3CDTF">2020-05-12T18:30:28Z</dcterms:modified>
</cp:coreProperties>
</file>